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256" r:id="rId2"/>
    <p:sldId id="257" r:id="rId3"/>
    <p:sldId id="258" r:id="rId4"/>
    <p:sldId id="261" r:id="rId5"/>
    <p:sldId id="287" r:id="rId6"/>
    <p:sldId id="259"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8" r:id="rId27"/>
    <p:sldId id="291" r:id="rId28"/>
    <p:sldId id="289" r:id="rId29"/>
    <p:sldId id="283" r:id="rId30"/>
    <p:sldId id="284" r:id="rId31"/>
    <p:sldId id="285" r:id="rId32"/>
    <p:sldId id="260"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3114A5-0EE2-47BF-BFDD-43AEFCA3CFAD}" type="datetimeFigureOut">
              <a:rPr lang="en-US" smtClean="0"/>
              <a:t>3/22/2017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CEFFE4-B921-4F2B-8D9B-FE416F9270A8}" type="slidenum">
              <a:rPr lang="en-US" smtClean="0"/>
              <a:t>‹#›</a:t>
            </a:fld>
            <a:endParaRPr lang="en-US"/>
          </a:p>
        </p:txBody>
      </p:sp>
    </p:spTree>
    <p:extLst>
      <p:ext uri="{BB962C8B-B14F-4D97-AF65-F5344CB8AC3E}">
        <p14:creationId xmlns:p14="http://schemas.microsoft.com/office/powerpoint/2010/main" val="3165949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3C714-A2FA-41DD-976F-BDFDF1106D4D}" type="datetimeFigureOut">
              <a:rPr lang="en-US" smtClean="0"/>
              <a:t>3/22/2017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56140-A2D9-4D45-8A9B-85CAFA7C797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56140-A2D9-4D45-8A9B-85CAFA7C797E}" type="slidenum">
              <a:rPr lang="en-US" smtClean="0"/>
              <a:t>2</a:t>
            </a:fld>
            <a:endParaRPr lang="en-US"/>
          </a:p>
        </p:txBody>
      </p:sp>
    </p:spTree>
    <p:extLst>
      <p:ext uri="{BB962C8B-B14F-4D97-AF65-F5344CB8AC3E}">
        <p14:creationId xmlns:p14="http://schemas.microsoft.com/office/powerpoint/2010/main" val="20687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05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6738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3408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8470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7011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583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1555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319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496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278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56140-A2D9-4D45-8A9B-85CAFA7C797E}" type="slidenum">
              <a:rPr lang="en-US" smtClean="0"/>
              <a:t>5</a:t>
            </a:fld>
            <a:endParaRPr lang="en-US"/>
          </a:p>
        </p:txBody>
      </p:sp>
    </p:spTree>
    <p:extLst>
      <p:ext uri="{BB962C8B-B14F-4D97-AF65-F5344CB8AC3E}">
        <p14:creationId xmlns:p14="http://schemas.microsoft.com/office/powerpoint/2010/main" val="329974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015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1778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56140-A2D9-4D45-8A9B-85CAFA7C797E}" type="slidenum">
              <a:rPr lang="en-US" smtClean="0"/>
              <a:t>26</a:t>
            </a:fld>
            <a:endParaRPr lang="en-US"/>
          </a:p>
        </p:txBody>
      </p:sp>
    </p:spTree>
    <p:extLst>
      <p:ext uri="{BB962C8B-B14F-4D97-AF65-F5344CB8AC3E}">
        <p14:creationId xmlns:p14="http://schemas.microsoft.com/office/powerpoint/2010/main" val="218281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557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4139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32403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4646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555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7774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6746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40901574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3F84B-B531-4157-9B35-7F9EB998DC18}"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96415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47270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71051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2035897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821276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878686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416278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998845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72995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244787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3F84B-B531-4157-9B35-7F9EB998DC18}"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397938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43F84B-B531-4157-9B35-7F9EB998DC18}"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83719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43F84B-B531-4157-9B35-7F9EB998DC18}" type="datetimeFigureOut">
              <a:rPr lang="en-US" smtClean="0"/>
              <a:t>3/22/2017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329263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43F84B-B531-4157-9B35-7F9EB998DC18}" type="datetimeFigureOut">
              <a:rPr lang="en-US" smtClean="0"/>
              <a:t>3/22/2017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75847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743F84B-B531-4157-9B35-7F9EB998DC18}" type="datetimeFigureOut">
              <a:rPr lang="en-US" smtClean="0"/>
              <a:t>3/22/2017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139136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3F84B-B531-4157-9B35-7F9EB998DC18}"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247833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3F84B-B531-4157-9B35-7F9EB998DC18}"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854737-9D18-40D7-B0A9-C2A22C65FE03}" type="slidenum">
              <a:rPr lang="en-US" smtClean="0"/>
              <a:t>‹#›</a:t>
            </a:fld>
            <a:endParaRPr lang="en-US"/>
          </a:p>
        </p:txBody>
      </p:sp>
    </p:spTree>
    <p:extLst>
      <p:ext uri="{BB962C8B-B14F-4D97-AF65-F5344CB8AC3E}">
        <p14:creationId xmlns:p14="http://schemas.microsoft.com/office/powerpoint/2010/main" val="263603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43F84B-B531-4157-9B35-7F9EB998DC18}" type="datetimeFigureOut">
              <a:rPr lang="en-US" smtClean="0"/>
              <a:t>3/22/2017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854737-9D18-40D7-B0A9-C2A22C65FE03}" type="slidenum">
              <a:rPr lang="en-US" smtClean="0"/>
              <a:t>‹#›</a:t>
            </a:fld>
            <a:endParaRPr lang="en-US"/>
          </a:p>
        </p:txBody>
      </p:sp>
    </p:spTree>
    <p:extLst>
      <p:ext uri="{BB962C8B-B14F-4D97-AF65-F5344CB8AC3E}">
        <p14:creationId xmlns:p14="http://schemas.microsoft.com/office/powerpoint/2010/main" val="10618234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stevengj/PyCall.jl"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www.unixstickers.com/stickers/coding_stickers/julia-programming-language-logo-sticker" TargetMode="External"/><Relationship Id="rId2" Type="http://schemas.openxmlformats.org/officeDocument/2006/relationships/hyperlink" Target="http://bugman123.com/Hypercomplex/" TargetMode="External"/><Relationship Id="rId1" Type="http://schemas.openxmlformats.org/officeDocument/2006/relationships/slideLayout" Target="../slideLayouts/slideLayout2.xml"/><Relationship Id="rId6" Type="http://schemas.openxmlformats.org/officeDocument/2006/relationships/hyperlink" Target="https://github.com/cc7768/PyDataDC_julia/blob/master/JuliaTutorial.ipynb" TargetMode="External"/><Relationship Id="rId5" Type="http://schemas.openxmlformats.org/officeDocument/2006/relationships/hyperlink" Target="http://julialang.org/" TargetMode="External"/><Relationship Id="rId4" Type="http://schemas.openxmlformats.org/officeDocument/2006/relationships/hyperlink" Target="https://www.cleverism.com/skills-and-tools/juli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76674" y="4342870"/>
            <a:ext cx="7197726" cy="1405467"/>
          </a:xfrm>
        </p:spPr>
        <p:txBody>
          <a:bodyPr/>
          <a:lstStyle/>
          <a:p>
            <a:r>
              <a:rPr lang="en-US" err="1"/>
              <a:t>cesar</a:t>
            </a:r>
            <a:r>
              <a:rPr lang="en-US"/>
              <a:t> Lozano, </a:t>
            </a:r>
            <a:r>
              <a:rPr lang="en-US" err="1"/>
              <a:t>Harsimranjeet</a:t>
            </a:r>
            <a:r>
              <a:rPr lang="en-US"/>
              <a:t> Singh, Enrique Ybarra</a:t>
            </a:r>
          </a:p>
        </p:txBody>
      </p:sp>
      <p:pic>
        <p:nvPicPr>
          <p:cNvPr id="5" name="Content Placeholder 6"/>
          <p:cNvPicPr>
            <a:picLocks noChangeAspect="1"/>
          </p:cNvPicPr>
          <p:nvPr/>
        </p:nvPicPr>
        <p:blipFill>
          <a:blip r:embed="rId2"/>
          <a:stretch>
            <a:fillRect/>
          </a:stretch>
        </p:blipFill>
        <p:spPr>
          <a:xfrm>
            <a:off x="7823200" y="1395941"/>
            <a:ext cx="3649662" cy="3649662"/>
          </a:xfrm>
          <a:prstGeom prst="rect">
            <a:avLst/>
          </a:prstGeom>
        </p:spPr>
      </p:pic>
    </p:spTree>
    <p:extLst>
      <p:ext uri="{BB962C8B-B14F-4D97-AF65-F5344CB8AC3E}">
        <p14:creationId xmlns:p14="http://schemas.microsoft.com/office/powerpoint/2010/main" val="65886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Union of Types</a:t>
            </a:r>
          </a:p>
        </p:txBody>
      </p:sp>
      <p:sp>
        <p:nvSpPr>
          <p:cNvPr id="81" name="Shape 81"/>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82" name="Shape 82" descr="2017-03-07 (2).png"/>
          <p:cNvPicPr preferRelativeResize="0"/>
          <p:nvPr/>
        </p:nvPicPr>
        <p:blipFill>
          <a:blip r:embed="rId3">
            <a:alphaModFix/>
          </a:blip>
          <a:stretch>
            <a:fillRect/>
          </a:stretch>
        </p:blipFill>
        <p:spPr>
          <a:xfrm>
            <a:off x="2115149" y="2114761"/>
            <a:ext cx="7961699" cy="3398932"/>
          </a:xfrm>
          <a:prstGeom prst="rect">
            <a:avLst/>
          </a:prstGeom>
          <a:noFill/>
          <a:ln>
            <a:noFill/>
          </a:ln>
        </p:spPr>
      </p:pic>
    </p:spTree>
    <p:extLst>
      <p:ext uri="{BB962C8B-B14F-4D97-AF65-F5344CB8AC3E}">
        <p14:creationId xmlns:p14="http://schemas.microsoft.com/office/powerpoint/2010/main" val="61038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Specifying a Type</a:t>
            </a:r>
          </a:p>
        </p:txBody>
      </p:sp>
      <p:sp>
        <p:nvSpPr>
          <p:cNvPr id="88" name="Shape 88"/>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89" name="Shape 89" descr="2017-03-07 (4).png"/>
          <p:cNvPicPr preferRelativeResize="0"/>
          <p:nvPr/>
        </p:nvPicPr>
        <p:blipFill>
          <a:blip r:embed="rId3">
            <a:alphaModFix/>
          </a:blip>
          <a:stretch>
            <a:fillRect/>
          </a:stretch>
        </p:blipFill>
        <p:spPr>
          <a:xfrm>
            <a:off x="2008816" y="1632614"/>
            <a:ext cx="8174365" cy="4363233"/>
          </a:xfrm>
          <a:prstGeom prst="rect">
            <a:avLst/>
          </a:prstGeom>
          <a:noFill/>
          <a:ln>
            <a:noFill/>
          </a:ln>
        </p:spPr>
      </p:pic>
    </p:spTree>
    <p:extLst>
      <p:ext uri="{BB962C8B-B14F-4D97-AF65-F5344CB8AC3E}">
        <p14:creationId xmlns:p14="http://schemas.microsoft.com/office/powerpoint/2010/main" val="386120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Composite Type Example:</a:t>
            </a:r>
          </a:p>
        </p:txBody>
      </p:sp>
      <p:sp>
        <p:nvSpPr>
          <p:cNvPr id="95" name="Shape 95"/>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96" name="Shape 96" descr="2017-03-07.png"/>
          <p:cNvPicPr preferRelativeResize="0"/>
          <p:nvPr/>
        </p:nvPicPr>
        <p:blipFill>
          <a:blip r:embed="rId3">
            <a:alphaModFix/>
          </a:blip>
          <a:stretch>
            <a:fillRect/>
          </a:stretch>
        </p:blipFill>
        <p:spPr>
          <a:xfrm>
            <a:off x="415599" y="1536632"/>
            <a:ext cx="5084000" cy="2158200"/>
          </a:xfrm>
          <a:prstGeom prst="rect">
            <a:avLst/>
          </a:prstGeom>
          <a:noFill/>
          <a:ln>
            <a:noFill/>
          </a:ln>
        </p:spPr>
      </p:pic>
      <p:pic>
        <p:nvPicPr>
          <p:cNvPr id="97" name="Shape 97" descr="2017-03-07 (8).png"/>
          <p:cNvPicPr preferRelativeResize="0"/>
          <p:nvPr/>
        </p:nvPicPr>
        <p:blipFill>
          <a:blip r:embed="rId4">
            <a:alphaModFix/>
          </a:blip>
          <a:stretch>
            <a:fillRect/>
          </a:stretch>
        </p:blipFill>
        <p:spPr>
          <a:xfrm>
            <a:off x="5596667" y="1536634"/>
            <a:ext cx="6179732" cy="2158199"/>
          </a:xfrm>
          <a:prstGeom prst="rect">
            <a:avLst/>
          </a:prstGeom>
          <a:noFill/>
          <a:ln>
            <a:noFill/>
          </a:ln>
        </p:spPr>
      </p:pic>
      <p:pic>
        <p:nvPicPr>
          <p:cNvPr id="98" name="Shape 98" descr="2017-03-07 (9).png"/>
          <p:cNvPicPr preferRelativeResize="0"/>
          <p:nvPr/>
        </p:nvPicPr>
        <p:blipFill>
          <a:blip r:embed="rId5">
            <a:alphaModFix/>
          </a:blip>
          <a:stretch>
            <a:fillRect/>
          </a:stretch>
        </p:blipFill>
        <p:spPr>
          <a:xfrm>
            <a:off x="3565767" y="3874495"/>
            <a:ext cx="5296365" cy="2472232"/>
          </a:xfrm>
          <a:prstGeom prst="rect">
            <a:avLst/>
          </a:prstGeom>
          <a:noFill/>
          <a:ln>
            <a:noFill/>
          </a:ln>
        </p:spPr>
      </p:pic>
    </p:spTree>
    <p:extLst>
      <p:ext uri="{BB962C8B-B14F-4D97-AF65-F5344CB8AC3E}">
        <p14:creationId xmlns:p14="http://schemas.microsoft.com/office/powerpoint/2010/main" val="294235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Bit Types</a:t>
            </a:r>
          </a:p>
        </p:txBody>
      </p:sp>
      <p:sp>
        <p:nvSpPr>
          <p:cNvPr id="104" name="Shape 104"/>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05" name="Shape 105" descr="2017-03-07 (5).png"/>
          <p:cNvPicPr preferRelativeResize="0"/>
          <p:nvPr/>
        </p:nvPicPr>
        <p:blipFill>
          <a:blip r:embed="rId3">
            <a:alphaModFix/>
          </a:blip>
          <a:stretch>
            <a:fillRect/>
          </a:stretch>
        </p:blipFill>
        <p:spPr>
          <a:xfrm>
            <a:off x="528266" y="1536634"/>
            <a:ext cx="6081367" cy="4649465"/>
          </a:xfrm>
          <a:prstGeom prst="rect">
            <a:avLst/>
          </a:prstGeom>
          <a:noFill/>
          <a:ln>
            <a:noFill/>
          </a:ln>
        </p:spPr>
      </p:pic>
      <p:pic>
        <p:nvPicPr>
          <p:cNvPr id="106" name="Shape 106" descr="2017-03-07 (6).png"/>
          <p:cNvPicPr preferRelativeResize="0"/>
          <p:nvPr/>
        </p:nvPicPr>
        <p:blipFill>
          <a:blip r:embed="rId4">
            <a:alphaModFix/>
          </a:blip>
          <a:stretch>
            <a:fillRect/>
          </a:stretch>
        </p:blipFill>
        <p:spPr>
          <a:xfrm>
            <a:off x="6886292" y="2967601"/>
            <a:ext cx="5033267" cy="1452033"/>
          </a:xfrm>
          <a:prstGeom prst="rect">
            <a:avLst/>
          </a:prstGeom>
          <a:noFill/>
          <a:ln>
            <a:noFill/>
          </a:ln>
        </p:spPr>
      </p:pic>
    </p:spTree>
    <p:extLst>
      <p:ext uri="{BB962C8B-B14F-4D97-AF65-F5344CB8AC3E}">
        <p14:creationId xmlns:p14="http://schemas.microsoft.com/office/powerpoint/2010/main" val="108957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Arrays</a:t>
            </a:r>
          </a:p>
        </p:txBody>
      </p:sp>
      <p:sp>
        <p:nvSpPr>
          <p:cNvPr id="112" name="Shape 112"/>
          <p:cNvSpPr txBox="1">
            <a:spLocks noGrp="1"/>
          </p:cNvSpPr>
          <p:nvPr>
            <p:ph type="body" idx="1"/>
          </p:nvPr>
        </p:nvSpPr>
        <p:spPr>
          <a:xfrm>
            <a:off x="351400" y="1443300"/>
            <a:ext cx="11489200" cy="4667200"/>
          </a:xfrm>
          <a:prstGeom prst="rect">
            <a:avLst/>
          </a:prstGeom>
        </p:spPr>
        <p:txBody>
          <a:bodyPr vert="horz" lIns="121900" tIns="121900" rIns="121900" bIns="121900" rtlCol="0" anchor="t" anchorCtr="0">
            <a:noAutofit/>
          </a:bodyPr>
          <a:lstStyle/>
          <a:p>
            <a:pPr marL="609585" indent="-304792">
              <a:buChar char="-"/>
            </a:pPr>
            <a:r>
              <a:rPr lang="en" sz="2400"/>
              <a:t>Implemented almost entirely in Julia and get their performance from the compiler.</a:t>
            </a:r>
          </a:p>
          <a:p>
            <a:pPr marL="609585" indent="-304792">
              <a:buChar char="-"/>
            </a:pPr>
            <a:r>
              <a:rPr lang="en" sz="2400"/>
              <a:t>Can be multidimensional.</a:t>
            </a:r>
          </a:p>
          <a:p>
            <a:pPr marL="609585" indent="-304792">
              <a:buChar char="-"/>
            </a:pPr>
            <a:r>
              <a:rPr lang="en" sz="2400"/>
              <a:t>Declaring an array:</a:t>
            </a:r>
          </a:p>
        </p:txBody>
      </p:sp>
      <p:pic>
        <p:nvPicPr>
          <p:cNvPr id="113" name="Shape 113" descr="2017-03-07 (13).png"/>
          <p:cNvPicPr preferRelativeResize="0"/>
          <p:nvPr/>
        </p:nvPicPr>
        <p:blipFill>
          <a:blip r:embed="rId3">
            <a:alphaModFix/>
          </a:blip>
          <a:stretch>
            <a:fillRect/>
          </a:stretch>
        </p:blipFill>
        <p:spPr>
          <a:xfrm>
            <a:off x="1511300" y="3526632"/>
            <a:ext cx="8743913" cy="2496343"/>
          </a:xfrm>
          <a:prstGeom prst="rect">
            <a:avLst/>
          </a:prstGeom>
          <a:noFill/>
          <a:ln>
            <a:noFill/>
          </a:ln>
        </p:spPr>
      </p:pic>
    </p:spTree>
    <p:extLst>
      <p:ext uri="{BB962C8B-B14F-4D97-AF65-F5344CB8AC3E}">
        <p14:creationId xmlns:p14="http://schemas.microsoft.com/office/powerpoint/2010/main" val="239867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endParaRPr/>
          </a:p>
        </p:txBody>
      </p:sp>
      <p:sp>
        <p:nvSpPr>
          <p:cNvPr id="119" name="Shape 119"/>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20" name="Shape 120" descr="2017-03-07 (11).png"/>
          <p:cNvPicPr preferRelativeResize="0"/>
          <p:nvPr/>
        </p:nvPicPr>
        <p:blipFill>
          <a:blip r:embed="rId3">
            <a:alphaModFix/>
          </a:blip>
          <a:stretch>
            <a:fillRect/>
          </a:stretch>
        </p:blipFill>
        <p:spPr>
          <a:xfrm>
            <a:off x="2212363" y="424500"/>
            <a:ext cx="2071519" cy="6009000"/>
          </a:xfrm>
          <a:prstGeom prst="rect">
            <a:avLst/>
          </a:prstGeom>
          <a:noFill/>
          <a:ln>
            <a:noFill/>
          </a:ln>
        </p:spPr>
      </p:pic>
      <p:pic>
        <p:nvPicPr>
          <p:cNvPr id="121" name="Shape 121" descr="2017-03-07 (12).png"/>
          <p:cNvPicPr preferRelativeResize="0"/>
          <p:nvPr/>
        </p:nvPicPr>
        <p:blipFill>
          <a:blip r:embed="rId4">
            <a:alphaModFix/>
          </a:blip>
          <a:stretch>
            <a:fillRect/>
          </a:stretch>
        </p:blipFill>
        <p:spPr>
          <a:xfrm>
            <a:off x="4283883" y="424500"/>
            <a:ext cx="5695765" cy="6009000"/>
          </a:xfrm>
          <a:prstGeom prst="rect">
            <a:avLst/>
          </a:prstGeom>
          <a:noFill/>
          <a:ln>
            <a:noFill/>
          </a:ln>
        </p:spPr>
      </p:pic>
    </p:spTree>
    <p:extLst>
      <p:ext uri="{BB962C8B-B14F-4D97-AF65-F5344CB8AC3E}">
        <p14:creationId xmlns:p14="http://schemas.microsoft.com/office/powerpoint/2010/main" val="3244247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Scope</a:t>
            </a:r>
          </a:p>
        </p:txBody>
      </p:sp>
      <p:sp>
        <p:nvSpPr>
          <p:cNvPr id="127" name="Shape 127"/>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marL="609585" indent="-304792">
              <a:buChar char="-"/>
            </a:pPr>
            <a:r>
              <a:rPr lang="en" sz="2400"/>
              <a:t>Julia uses lexical scoping, meaning that a function inherits the scope of where it was defined. Not the scope of the function where it was called.</a:t>
            </a:r>
          </a:p>
        </p:txBody>
      </p:sp>
      <p:pic>
        <p:nvPicPr>
          <p:cNvPr id="128" name="Shape 128"/>
          <p:cNvPicPr preferRelativeResize="0"/>
          <p:nvPr/>
        </p:nvPicPr>
        <p:blipFill rotWithShape="1">
          <a:blip r:embed="rId3">
            <a:alphaModFix/>
          </a:blip>
          <a:srcRect l="21315" t="31838" r="48356" b="28546"/>
          <a:stretch/>
        </p:blipFill>
        <p:spPr>
          <a:xfrm>
            <a:off x="1149665" y="2938512"/>
            <a:ext cx="3697829" cy="2594135"/>
          </a:xfrm>
          <a:prstGeom prst="rect">
            <a:avLst/>
          </a:prstGeom>
          <a:noFill/>
          <a:ln>
            <a:noFill/>
          </a:ln>
        </p:spPr>
      </p:pic>
      <p:pic>
        <p:nvPicPr>
          <p:cNvPr id="129" name="Shape 129" descr="2017-03-07 (14).png"/>
          <p:cNvPicPr preferRelativeResize="0"/>
          <p:nvPr/>
        </p:nvPicPr>
        <p:blipFill>
          <a:blip r:embed="rId4">
            <a:alphaModFix/>
          </a:blip>
          <a:stretch>
            <a:fillRect/>
          </a:stretch>
        </p:blipFill>
        <p:spPr>
          <a:xfrm>
            <a:off x="5612801" y="3815292"/>
            <a:ext cx="5386599" cy="1224233"/>
          </a:xfrm>
          <a:prstGeom prst="rect">
            <a:avLst/>
          </a:prstGeom>
          <a:noFill/>
          <a:ln>
            <a:noFill/>
          </a:ln>
        </p:spPr>
      </p:pic>
      <p:pic>
        <p:nvPicPr>
          <p:cNvPr id="130" name="Shape 130"/>
          <p:cNvPicPr preferRelativeResize="0"/>
          <p:nvPr/>
        </p:nvPicPr>
        <p:blipFill rotWithShape="1">
          <a:blip r:embed="rId3">
            <a:alphaModFix/>
          </a:blip>
          <a:srcRect l="22053" t="51849" r="49088" b="29166"/>
          <a:stretch/>
        </p:blipFill>
        <p:spPr>
          <a:xfrm>
            <a:off x="1240500" y="4235534"/>
            <a:ext cx="3608229" cy="1301799"/>
          </a:xfrm>
          <a:prstGeom prst="rect">
            <a:avLst/>
          </a:prstGeom>
          <a:noFill/>
          <a:ln>
            <a:noFill/>
          </a:ln>
        </p:spPr>
      </p:pic>
    </p:spTree>
    <p:extLst>
      <p:ext uri="{BB962C8B-B14F-4D97-AF65-F5344CB8AC3E}">
        <p14:creationId xmlns:p14="http://schemas.microsoft.com/office/powerpoint/2010/main" val="2306010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91067" y="2980000"/>
            <a:ext cx="11360800" cy="763600"/>
          </a:xfrm>
          <a:prstGeom prst="rect">
            <a:avLst/>
          </a:prstGeom>
        </p:spPr>
        <p:txBody>
          <a:bodyPr vert="horz" lIns="121900" tIns="121900" rIns="121900" bIns="121900" rtlCol="0" anchor="t" anchorCtr="0">
            <a:noAutofit/>
          </a:bodyPr>
          <a:lstStyle/>
          <a:p>
            <a:r>
              <a:rPr lang="en"/>
              <a:t>Control Flow and Syntax</a:t>
            </a:r>
          </a:p>
        </p:txBody>
      </p:sp>
    </p:spTree>
    <p:extLst>
      <p:ext uri="{BB962C8B-B14F-4D97-AF65-F5344CB8AC3E}">
        <p14:creationId xmlns:p14="http://schemas.microsoft.com/office/powerpoint/2010/main" val="3788481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Control Flow Constructs:</a:t>
            </a:r>
          </a:p>
        </p:txBody>
      </p:sp>
      <p:sp>
        <p:nvSpPr>
          <p:cNvPr id="141" name="Shape 141"/>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marL="609585" indent="-304792">
              <a:buChar char="-"/>
            </a:pPr>
            <a:r>
              <a:rPr lang="en" sz="2400"/>
              <a:t>Compound Expression: begin and semicolon (;)</a:t>
            </a:r>
          </a:p>
          <a:p>
            <a:pPr marL="609585" indent="-304792">
              <a:buChar char="-"/>
            </a:pPr>
            <a:r>
              <a:rPr lang="en" sz="2400"/>
              <a:t>Condition Evaluation: if, </a:t>
            </a:r>
            <a:r>
              <a:rPr lang="en" sz="2400" err="1"/>
              <a:t>elseif</a:t>
            </a:r>
            <a:r>
              <a:rPr lang="en" sz="2400"/>
              <a:t>, else, and ternary operator (?:)</a:t>
            </a:r>
          </a:p>
          <a:p>
            <a:pPr marL="609585" indent="-304792">
              <a:buChar char="-"/>
            </a:pPr>
            <a:r>
              <a:rPr lang="en" sz="2400"/>
              <a:t>Short Circuit Evaluation: &amp;&amp;, ||, and chained comparisons</a:t>
            </a:r>
          </a:p>
          <a:p>
            <a:pPr marL="609585" indent="-304792">
              <a:buChar char="-"/>
            </a:pPr>
            <a:r>
              <a:rPr lang="en" sz="2400"/>
              <a:t>Repeated Evaluation (Loops): while and for</a:t>
            </a:r>
          </a:p>
          <a:p>
            <a:pPr marL="609585" indent="-304792">
              <a:buChar char="-"/>
            </a:pPr>
            <a:r>
              <a:rPr lang="en" sz="2400"/>
              <a:t>Exception Handling: try, catch, error(), throw()</a:t>
            </a:r>
          </a:p>
          <a:p>
            <a:pPr marL="609585" indent="-304792">
              <a:buChar char="-"/>
            </a:pPr>
            <a:r>
              <a:rPr lang="en" sz="2400"/>
              <a:t>Tasks (Coroutines): </a:t>
            </a:r>
            <a:r>
              <a:rPr lang="en" sz="2400" err="1"/>
              <a:t>yieldto</a:t>
            </a:r>
            <a:r>
              <a:rPr lang="en" sz="2400"/>
              <a:t>()</a:t>
            </a:r>
          </a:p>
          <a:p>
            <a:pPr marL="1219170" lvl="1" indent="-304792">
              <a:buChar char="-"/>
            </a:pPr>
            <a:r>
              <a:rPr lang="en" sz="2400"/>
              <a:t>Allows computations to be suspended and resumed later</a:t>
            </a:r>
          </a:p>
        </p:txBody>
      </p:sp>
    </p:spTree>
    <p:extLst>
      <p:ext uri="{BB962C8B-B14F-4D97-AF65-F5344CB8AC3E}">
        <p14:creationId xmlns:p14="http://schemas.microsoft.com/office/powerpoint/2010/main" val="367183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Compound Expressions</a:t>
            </a:r>
          </a:p>
        </p:txBody>
      </p:sp>
      <p:sp>
        <p:nvSpPr>
          <p:cNvPr id="147" name="Shape 147"/>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48" name="Shape 148" descr="2017-03-07 (16).png"/>
          <p:cNvPicPr preferRelativeResize="0"/>
          <p:nvPr/>
        </p:nvPicPr>
        <p:blipFill rotWithShape="1">
          <a:blip r:embed="rId3">
            <a:alphaModFix/>
          </a:blip>
          <a:srcRect l="51376" t="15956" r="35160" b="66161"/>
          <a:stretch/>
        </p:blipFill>
        <p:spPr>
          <a:xfrm>
            <a:off x="2301701" y="2444032"/>
            <a:ext cx="3084665" cy="2304600"/>
          </a:xfrm>
          <a:prstGeom prst="rect">
            <a:avLst/>
          </a:prstGeom>
          <a:noFill/>
          <a:ln>
            <a:noFill/>
          </a:ln>
        </p:spPr>
      </p:pic>
      <p:pic>
        <p:nvPicPr>
          <p:cNvPr id="149" name="Shape 149" descr="2017-03-07 (16).png"/>
          <p:cNvPicPr preferRelativeResize="0"/>
          <p:nvPr/>
        </p:nvPicPr>
        <p:blipFill rotWithShape="1">
          <a:blip r:embed="rId3">
            <a:alphaModFix/>
          </a:blip>
          <a:srcRect l="50869" t="41465" r="27311" b="46704"/>
          <a:stretch/>
        </p:blipFill>
        <p:spPr>
          <a:xfrm>
            <a:off x="6990067" y="1745200"/>
            <a:ext cx="3444037" cy="1050267"/>
          </a:xfrm>
          <a:prstGeom prst="rect">
            <a:avLst/>
          </a:prstGeom>
          <a:noFill/>
          <a:ln>
            <a:noFill/>
          </a:ln>
        </p:spPr>
      </p:pic>
      <p:pic>
        <p:nvPicPr>
          <p:cNvPr id="150" name="Shape 150" descr="2017-03-07 (16).png"/>
          <p:cNvPicPr preferRelativeResize="0"/>
          <p:nvPr/>
        </p:nvPicPr>
        <p:blipFill rotWithShape="1">
          <a:blip r:embed="rId3">
            <a:alphaModFix/>
          </a:blip>
          <a:srcRect l="50905" t="62710" r="25728" b="17099"/>
          <a:stretch/>
        </p:blipFill>
        <p:spPr>
          <a:xfrm>
            <a:off x="6505917" y="3546899"/>
            <a:ext cx="3745900" cy="1820631"/>
          </a:xfrm>
          <a:prstGeom prst="rect">
            <a:avLst/>
          </a:prstGeom>
          <a:noFill/>
          <a:ln>
            <a:noFill/>
          </a:ln>
        </p:spPr>
      </p:pic>
    </p:spTree>
    <p:extLst>
      <p:ext uri="{BB962C8B-B14F-4D97-AF65-F5344CB8AC3E}">
        <p14:creationId xmlns:p14="http://schemas.microsoft.com/office/powerpoint/2010/main" val="32004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of </a:t>
            </a:r>
            <a:r>
              <a:rPr lang="en-US" err="1"/>
              <a:t>julia</a:t>
            </a:r>
            <a:endParaRPr lang="en-US"/>
          </a:p>
        </p:txBody>
      </p:sp>
      <p:sp>
        <p:nvSpPr>
          <p:cNvPr id="3" name="Content Placeholder 2"/>
          <p:cNvSpPr>
            <a:spLocks noGrp="1"/>
          </p:cNvSpPr>
          <p:nvPr>
            <p:ph sz="half" idx="1"/>
          </p:nvPr>
        </p:nvSpPr>
        <p:spPr/>
        <p:txBody>
          <a:bodyPr/>
          <a:lstStyle/>
          <a:p>
            <a:r>
              <a:rPr lang="en-US"/>
              <a:t>Julia’s inception was in 2009</a:t>
            </a:r>
          </a:p>
          <a:p>
            <a:r>
              <a:rPr lang="en-US"/>
              <a:t>Lead developers Alan Edelman, Jeff </a:t>
            </a:r>
            <a:r>
              <a:rPr lang="en-US" err="1"/>
              <a:t>Bezanson</a:t>
            </a:r>
            <a:r>
              <a:rPr lang="en-US"/>
              <a:t>, Stefan </a:t>
            </a:r>
            <a:r>
              <a:rPr lang="en-US" err="1"/>
              <a:t>Karpinski</a:t>
            </a:r>
            <a:r>
              <a:rPr lang="en-US"/>
              <a:t> and Viral Shah started working on a language that could be used for better and faster numerical computing</a:t>
            </a:r>
          </a:p>
          <a:p>
            <a:r>
              <a:rPr lang="en-US"/>
              <a:t>Although some speculate that the language’s namesake is from a girlfriend or the Julia Set, it was recommended to Jeff </a:t>
            </a:r>
            <a:r>
              <a:rPr lang="en-US" err="1"/>
              <a:t>Bezanson</a:t>
            </a:r>
            <a:r>
              <a:rPr lang="en-US"/>
              <a:t> by a friend and they stuck with it</a:t>
            </a:r>
          </a:p>
          <a:p>
            <a:r>
              <a:rPr lang="en-US"/>
              <a:t>Julia 0.1.2 was released to the public on February 2012 as an open source language</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4462" y="1748589"/>
            <a:ext cx="4042612" cy="4042612"/>
          </a:xfrm>
        </p:spPr>
      </p:pic>
    </p:spTree>
    <p:extLst>
      <p:ext uri="{BB962C8B-B14F-4D97-AF65-F5344CB8AC3E}">
        <p14:creationId xmlns:p14="http://schemas.microsoft.com/office/powerpoint/2010/main" val="3712750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Conditional Evaluation</a:t>
            </a:r>
          </a:p>
        </p:txBody>
      </p:sp>
      <p:sp>
        <p:nvSpPr>
          <p:cNvPr id="156" name="Shape 156"/>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57" name="Shape 157" descr="2017-03-07 (17).png"/>
          <p:cNvPicPr preferRelativeResize="0"/>
          <p:nvPr/>
        </p:nvPicPr>
        <p:blipFill rotWithShape="1">
          <a:blip r:embed="rId3">
            <a:alphaModFix/>
          </a:blip>
          <a:srcRect l="51145" t="24208" r="17441" b="30811"/>
          <a:stretch/>
        </p:blipFill>
        <p:spPr>
          <a:xfrm>
            <a:off x="3565768" y="2028133"/>
            <a:ext cx="4532665" cy="3650665"/>
          </a:xfrm>
          <a:prstGeom prst="rect">
            <a:avLst/>
          </a:prstGeom>
          <a:noFill/>
          <a:ln>
            <a:noFill/>
          </a:ln>
        </p:spPr>
      </p:pic>
    </p:spTree>
    <p:extLst>
      <p:ext uri="{BB962C8B-B14F-4D97-AF65-F5344CB8AC3E}">
        <p14:creationId xmlns:p14="http://schemas.microsoft.com/office/powerpoint/2010/main" val="1311923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Short Circuit Evaluation</a:t>
            </a:r>
          </a:p>
        </p:txBody>
      </p:sp>
      <p:sp>
        <p:nvSpPr>
          <p:cNvPr id="163" name="Shape 163"/>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64" name="Shape 164" descr="2017-03-07 (18).png"/>
          <p:cNvPicPr preferRelativeResize="0"/>
          <p:nvPr/>
        </p:nvPicPr>
        <p:blipFill rotWithShape="1">
          <a:blip r:embed="rId3">
            <a:alphaModFix/>
          </a:blip>
          <a:srcRect l="64837" t="14717" r="12879" b="11175"/>
          <a:stretch/>
        </p:blipFill>
        <p:spPr>
          <a:xfrm>
            <a:off x="6197667" y="349467"/>
            <a:ext cx="3377100" cy="6317797"/>
          </a:xfrm>
          <a:prstGeom prst="rect">
            <a:avLst/>
          </a:prstGeom>
          <a:noFill/>
          <a:ln>
            <a:noFill/>
          </a:ln>
        </p:spPr>
      </p:pic>
    </p:spTree>
    <p:extLst>
      <p:ext uri="{BB962C8B-B14F-4D97-AF65-F5344CB8AC3E}">
        <p14:creationId xmlns:p14="http://schemas.microsoft.com/office/powerpoint/2010/main" val="2103526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Repeated Evaluation</a:t>
            </a:r>
          </a:p>
        </p:txBody>
      </p:sp>
      <p:sp>
        <p:nvSpPr>
          <p:cNvPr id="170" name="Shape 170"/>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71" name="Shape 171" descr="2017-03-07 (19).png"/>
          <p:cNvPicPr preferRelativeResize="0"/>
          <p:nvPr/>
        </p:nvPicPr>
        <p:blipFill rotWithShape="1">
          <a:blip r:embed="rId3">
            <a:alphaModFix/>
          </a:blip>
          <a:srcRect l="65069" t="42231" r="7772" b="33560"/>
          <a:stretch/>
        </p:blipFill>
        <p:spPr>
          <a:xfrm>
            <a:off x="1519238" y="2140547"/>
            <a:ext cx="3863437" cy="2240953"/>
          </a:xfrm>
          <a:prstGeom prst="rect">
            <a:avLst/>
          </a:prstGeom>
          <a:noFill/>
          <a:ln>
            <a:noFill/>
          </a:ln>
        </p:spPr>
      </p:pic>
      <p:pic>
        <p:nvPicPr>
          <p:cNvPr id="172" name="Shape 172" descr="2017-03-07 (20).png"/>
          <p:cNvPicPr preferRelativeResize="0"/>
          <p:nvPr/>
        </p:nvPicPr>
        <p:blipFill rotWithShape="1">
          <a:blip r:embed="rId4">
            <a:alphaModFix/>
          </a:blip>
          <a:srcRect l="67392" t="50480" r="3407" b="29711"/>
          <a:stretch/>
        </p:blipFill>
        <p:spPr>
          <a:xfrm>
            <a:off x="6942138" y="1334960"/>
            <a:ext cx="3938762" cy="1735265"/>
          </a:xfrm>
          <a:prstGeom prst="rect">
            <a:avLst/>
          </a:prstGeom>
          <a:noFill/>
          <a:ln>
            <a:noFill/>
          </a:ln>
        </p:spPr>
      </p:pic>
      <p:pic>
        <p:nvPicPr>
          <p:cNvPr id="173" name="Shape 173" descr="2017-03-07 (21).png"/>
          <p:cNvPicPr preferRelativeResize="0"/>
          <p:nvPr/>
        </p:nvPicPr>
        <p:blipFill rotWithShape="1">
          <a:blip r:embed="rId5">
            <a:alphaModFix/>
          </a:blip>
          <a:srcRect l="67623" t="48280" r="8468" b="24209"/>
          <a:stretch/>
        </p:blipFill>
        <p:spPr>
          <a:xfrm>
            <a:off x="6018213" y="3366895"/>
            <a:ext cx="3589649" cy="2452880"/>
          </a:xfrm>
          <a:prstGeom prst="rect">
            <a:avLst/>
          </a:prstGeom>
          <a:noFill/>
          <a:ln>
            <a:noFill/>
          </a:ln>
        </p:spPr>
      </p:pic>
    </p:spTree>
    <p:extLst>
      <p:ext uri="{BB962C8B-B14F-4D97-AF65-F5344CB8AC3E}">
        <p14:creationId xmlns:p14="http://schemas.microsoft.com/office/powerpoint/2010/main" val="2421879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Exception Handling</a:t>
            </a:r>
          </a:p>
        </p:txBody>
      </p:sp>
      <p:sp>
        <p:nvSpPr>
          <p:cNvPr id="179" name="Shape 179"/>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80" name="Shape 180" descr="2017-03-07 (22).png"/>
          <p:cNvPicPr preferRelativeResize="0"/>
          <p:nvPr/>
        </p:nvPicPr>
        <p:blipFill rotWithShape="1">
          <a:blip r:embed="rId3">
            <a:alphaModFix/>
          </a:blip>
          <a:srcRect l="67622" t="41677" r="5838" b="36452"/>
          <a:stretch/>
        </p:blipFill>
        <p:spPr>
          <a:xfrm>
            <a:off x="704900" y="2367732"/>
            <a:ext cx="5162629" cy="2393168"/>
          </a:xfrm>
          <a:prstGeom prst="rect">
            <a:avLst/>
          </a:prstGeom>
          <a:noFill/>
          <a:ln>
            <a:noFill/>
          </a:ln>
        </p:spPr>
      </p:pic>
      <p:pic>
        <p:nvPicPr>
          <p:cNvPr id="181" name="Shape 181" descr="2017-03-07 (23).png"/>
          <p:cNvPicPr preferRelativeResize="0"/>
          <p:nvPr/>
        </p:nvPicPr>
        <p:blipFill rotWithShape="1">
          <a:blip r:embed="rId4">
            <a:alphaModFix/>
          </a:blip>
          <a:srcRect l="67158" t="37966" r="7849" b="36174"/>
          <a:stretch/>
        </p:blipFill>
        <p:spPr>
          <a:xfrm>
            <a:off x="6915799" y="2367733"/>
            <a:ext cx="4111699" cy="2393168"/>
          </a:xfrm>
          <a:prstGeom prst="rect">
            <a:avLst/>
          </a:prstGeom>
          <a:noFill/>
          <a:ln>
            <a:noFill/>
          </a:ln>
        </p:spPr>
      </p:pic>
    </p:spTree>
    <p:extLst>
      <p:ext uri="{BB962C8B-B14F-4D97-AF65-F5344CB8AC3E}">
        <p14:creationId xmlns:p14="http://schemas.microsoft.com/office/powerpoint/2010/main" val="1220975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Operator Precedence</a:t>
            </a:r>
          </a:p>
        </p:txBody>
      </p:sp>
      <p:sp>
        <p:nvSpPr>
          <p:cNvPr id="187" name="Shape 187"/>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marL="609585" indent="-304792">
              <a:buChar char="-"/>
            </a:pPr>
            <a:r>
              <a:rPr lang="en" sz="2400"/>
              <a:t>Julia follows mostly the same precedence as PEMDAS</a:t>
            </a:r>
          </a:p>
        </p:txBody>
      </p:sp>
      <p:pic>
        <p:nvPicPr>
          <p:cNvPr id="188" name="Shape 188" descr="2017-03-07 (24).png"/>
          <p:cNvPicPr preferRelativeResize="0"/>
          <p:nvPr/>
        </p:nvPicPr>
        <p:blipFill rotWithShape="1">
          <a:blip r:embed="rId3">
            <a:alphaModFix/>
          </a:blip>
          <a:srcRect l="21973" t="27784" r="31678" b="28336"/>
          <a:stretch/>
        </p:blipFill>
        <p:spPr>
          <a:xfrm>
            <a:off x="3270732" y="2660167"/>
            <a:ext cx="5650533" cy="3009200"/>
          </a:xfrm>
          <a:prstGeom prst="rect">
            <a:avLst/>
          </a:prstGeom>
          <a:noFill/>
          <a:ln>
            <a:noFill/>
          </a:ln>
        </p:spPr>
      </p:pic>
    </p:spTree>
    <p:extLst>
      <p:ext uri="{BB962C8B-B14F-4D97-AF65-F5344CB8AC3E}">
        <p14:creationId xmlns:p14="http://schemas.microsoft.com/office/powerpoint/2010/main" val="236147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pPr algn="ctr"/>
            <a:r>
              <a:rPr lang="en"/>
              <a:t>Function Highlighting Many Things and Syntax</a:t>
            </a:r>
          </a:p>
        </p:txBody>
      </p:sp>
      <p:sp>
        <p:nvSpPr>
          <p:cNvPr id="194" name="Shape 194"/>
          <p:cNvSpPr txBox="1">
            <a:spLocks noGrp="1"/>
          </p:cNvSpPr>
          <p:nvPr>
            <p:ph type="body" idx="1"/>
          </p:nvPr>
        </p:nvSpPr>
        <p:spPr>
          <a:xfrm>
            <a:off x="415600" y="1536633"/>
            <a:ext cx="11360800" cy="4555200"/>
          </a:xfrm>
          <a:prstGeom prst="rect">
            <a:avLst/>
          </a:prstGeom>
        </p:spPr>
        <p:txBody>
          <a:bodyPr vert="horz" lIns="121900" tIns="121900" rIns="121900" bIns="121900" rtlCol="0" anchor="t" anchorCtr="0">
            <a:noAutofit/>
          </a:bodyPr>
          <a:lstStyle/>
          <a:p>
            <a:pPr>
              <a:buNone/>
            </a:pPr>
            <a:endParaRPr/>
          </a:p>
        </p:txBody>
      </p:sp>
      <p:pic>
        <p:nvPicPr>
          <p:cNvPr id="195" name="Shape 195" descr="2017-03-07 (25).png"/>
          <p:cNvPicPr preferRelativeResize="0"/>
          <p:nvPr/>
        </p:nvPicPr>
        <p:blipFill rotWithShape="1">
          <a:blip r:embed="rId3">
            <a:alphaModFix/>
          </a:blip>
          <a:srcRect l="10222" t="30537" r="11865" b="10315"/>
          <a:stretch/>
        </p:blipFill>
        <p:spPr>
          <a:xfrm>
            <a:off x="1245200" y="2094201"/>
            <a:ext cx="9499301" cy="4056300"/>
          </a:xfrm>
          <a:prstGeom prst="rect">
            <a:avLst/>
          </a:prstGeom>
          <a:noFill/>
          <a:ln>
            <a:noFill/>
          </a:ln>
        </p:spPr>
      </p:pic>
      <p:pic>
        <p:nvPicPr>
          <p:cNvPr id="196" name="Shape 196"/>
          <p:cNvPicPr preferRelativeResize="0"/>
          <p:nvPr/>
        </p:nvPicPr>
        <p:blipFill rotWithShape="1">
          <a:blip r:embed="rId4">
            <a:alphaModFix/>
          </a:blip>
          <a:srcRect l="10215" t="8652" r="11866" b="81705"/>
          <a:stretch/>
        </p:blipFill>
        <p:spPr>
          <a:xfrm>
            <a:off x="1245200" y="1470668"/>
            <a:ext cx="9499301" cy="661265"/>
          </a:xfrm>
          <a:prstGeom prst="rect">
            <a:avLst/>
          </a:prstGeom>
          <a:noFill/>
          <a:ln>
            <a:noFill/>
          </a:ln>
        </p:spPr>
      </p:pic>
    </p:spTree>
    <p:extLst>
      <p:ext uri="{BB962C8B-B14F-4D97-AF65-F5344CB8AC3E}">
        <p14:creationId xmlns:p14="http://schemas.microsoft.com/office/powerpoint/2010/main" val="284430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t>
            </a:r>
          </a:p>
        </p:txBody>
      </p:sp>
      <p:sp>
        <p:nvSpPr>
          <p:cNvPr id="4" name="Rectangle 1"/>
          <p:cNvSpPr>
            <a:spLocks noGrp="1" noChangeArrowheads="1"/>
          </p:cNvSpPr>
          <p:nvPr>
            <p:ph type="body" idx="1"/>
          </p:nvPr>
        </p:nvSpPr>
        <p:spPr bwMode="auto">
          <a:xfrm>
            <a:off x="874540" y="1253288"/>
            <a:ext cx="108244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effectLst/>
                <a:latin typeface="Times New Roman" panose="02020603050405020304" pitchFamily="18" charset="0"/>
                <a:cs typeface="Times New Roman" panose="02020603050405020304" pitchFamily="18" charset="0"/>
              </a:rPr>
              <a:t>In Julia, a function is an object that maps a tuple of argument values to a return value. Julia functions are not pure mathematical functions, in the sense that functions can alter and be affected by the global state of the program. The basic syntax for defining functions in Julia is:</a:t>
            </a:r>
          </a:p>
        </p:txBody>
      </p:sp>
      <p:sp>
        <p:nvSpPr>
          <p:cNvPr id="8" name="TextBox 7"/>
          <p:cNvSpPr txBox="1"/>
          <p:nvPr/>
        </p:nvSpPr>
        <p:spPr>
          <a:xfrm>
            <a:off x="2621283" y="9823996"/>
            <a:ext cx="179484" cy="687669"/>
          </a:xfrm>
          <a:prstGeom prst="rect">
            <a:avLst/>
          </a:prstGeom>
          <a:noFill/>
        </p:spPr>
        <p:txBody>
          <a:bodyPr wrap="square" rtlCol="0">
            <a:spAutoFit/>
          </a:bodyPr>
          <a:lstStyle/>
          <a:p>
            <a:endParaRPr lang="en-US" dirty="0"/>
          </a:p>
        </p:txBody>
      </p:sp>
      <p:sp>
        <p:nvSpPr>
          <p:cNvPr id="9" name="Rectangle 3"/>
          <p:cNvSpPr>
            <a:spLocks noChangeArrowheads="1"/>
          </p:cNvSpPr>
          <p:nvPr/>
        </p:nvSpPr>
        <p:spPr bwMode="auto">
          <a:xfrm>
            <a:off x="951915" y="2314356"/>
            <a:ext cx="4417256"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function</a:t>
            </a:r>
            <a:r>
              <a:rPr kumimoji="0" lang="en-US" altLang="en-US" sz="2000" u="none" strike="noStrike" cap="none" normalizeH="0" baseline="0" dirty="0">
                <a:ln>
                  <a:noFill/>
                </a:ln>
                <a:solidFill>
                  <a:srgbClr val="990000"/>
                </a:solidFill>
                <a:effectLst/>
                <a:latin typeface="Times New Roman" panose="02020603050405020304" pitchFamily="18" charset="0"/>
                <a:cs typeface="Times New Roman" panose="02020603050405020304" pitchFamily="18" charset="0"/>
              </a:rPr>
              <a:t> f</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u="none" strike="noStrike" cap="none" normalizeH="0" baseline="0" dirty="0" err="1">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y</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 </a:t>
            </a: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end</a:t>
            </a:r>
            <a:r>
              <a:rPr kumimoji="0" lang="en-US" altLang="en-US" sz="20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0" name="Rectangle 9"/>
          <p:cNvSpPr/>
          <p:nvPr/>
        </p:nvSpPr>
        <p:spPr>
          <a:xfrm>
            <a:off x="797168" y="3220165"/>
            <a:ext cx="11497993" cy="120032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There is a second, more terse syntax for defining a function in Julia. The traditional function declaration syntax demonstrated above is equivalent to the following compact “assignment form</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2" name="Rectangle 4"/>
          <p:cNvSpPr>
            <a:spLocks noChangeArrowheads="1"/>
          </p:cNvSpPr>
          <p:nvPr/>
        </p:nvSpPr>
        <p:spPr bwMode="auto">
          <a:xfrm>
            <a:off x="951915" y="3989606"/>
            <a:ext cx="2396196"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u="none" strike="noStrike" cap="none" normalizeH="0" baseline="0" dirty="0" err="1">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y</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sz="20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x</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 </a:t>
            </a: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y</a:t>
            </a:r>
            <a:r>
              <a:rPr kumimoji="0" lang="en-US" altLang="en-US" sz="20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3" name="Rectangle 12"/>
          <p:cNvSpPr/>
          <p:nvPr/>
        </p:nvSpPr>
        <p:spPr>
          <a:xfrm>
            <a:off x="785446" y="4526083"/>
            <a:ext cx="10979231"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the assignment form, the body of the function must be a single expression, although it can be a compound expression. Short, simple function definitions are common in Julia</a:t>
            </a:r>
          </a:p>
        </p:txBody>
      </p:sp>
      <p:sp>
        <p:nvSpPr>
          <p:cNvPr id="14" name="Rectangle 5"/>
          <p:cNvSpPr>
            <a:spLocks noChangeArrowheads="1"/>
          </p:cNvSpPr>
          <p:nvPr/>
        </p:nvSpPr>
        <p:spPr bwMode="auto">
          <a:xfrm>
            <a:off x="874540" y="5266558"/>
            <a:ext cx="233289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Julia&gt;</a:t>
            </a:r>
            <a:r>
              <a:rPr kumimoji="0" lang="en-US" altLang="en-US" sz="20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sz="200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2</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sz="2000"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3</a:t>
            </a:r>
            <a:r>
              <a:rPr kumimoji="0" lang="en-US" altLang="en-US" sz="2000"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5</a:t>
            </a:r>
            <a:r>
              <a:rPr kumimoji="0" lang="en-US" altLang="en-US" sz="20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88598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Functions</a:t>
            </a:r>
          </a:p>
        </p:txBody>
      </p:sp>
      <p:sp>
        <p:nvSpPr>
          <p:cNvPr id="3" name="Text Placeholder 2"/>
          <p:cNvSpPr>
            <a:spLocks noGrp="1"/>
          </p:cNvSpPr>
          <p:nvPr>
            <p:ph type="body" idx="1"/>
          </p:nvPr>
        </p:nvSpPr>
        <p:spPr>
          <a:xfrm>
            <a:off x="204585" y="1308033"/>
            <a:ext cx="11360800" cy="4555200"/>
          </a:xfrm>
        </p:spPr>
        <p:txBody>
          <a:bodyPr/>
          <a:lstStyle/>
          <a:p>
            <a:r>
              <a:rPr lang="en-US" dirty="0"/>
              <a:t>The value returned by a function is the value of the last expression evaluated, which, by default, is the last expression in the body of the function definition.</a:t>
            </a:r>
          </a:p>
          <a:p>
            <a:r>
              <a:rPr lang="en-US" altLang="en-US" dirty="0">
                <a:latin typeface="Times New Roman" panose="02020603050405020304" pitchFamily="18" charset="0"/>
                <a:cs typeface="Times New Roman" panose="02020603050405020304" pitchFamily="18" charset="0"/>
              </a:rPr>
              <a:t>In Julia, most operators are just functions with support for special syntax. (The exceptions are operators with special evaluation semantics like &amp;&amp; and ||. These operators cannot be functions.</a:t>
            </a:r>
          </a:p>
          <a:p>
            <a:pPr marL="0" indent="0">
              <a:buNone/>
            </a:pPr>
            <a:endParaRPr lang="en-US" altLang="en-US"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r>
              <a:rPr lang="en-US" dirty="0"/>
              <a:t>In Julia, one returns a tuple of values to simulate returning multiple values. However, tuples can be created and </a:t>
            </a:r>
            <a:r>
              <a:rPr lang="en-US" dirty="0" err="1"/>
              <a:t>destructured</a:t>
            </a:r>
            <a:r>
              <a:rPr lang="en-US" dirty="0"/>
              <a:t> without needing parentheses, thereby providing an illusion that multiple values are being returned, rather than a single tuple value. For example, the following function returns a pair of values:</a:t>
            </a:r>
          </a:p>
          <a:p>
            <a:pPr marL="0" indent="0">
              <a:buNone/>
            </a:pPr>
            <a:endParaRPr lang="en-US" dirty="0"/>
          </a:p>
        </p:txBody>
      </p:sp>
      <p:sp>
        <p:nvSpPr>
          <p:cNvPr id="6" name="Rectangle 3"/>
          <p:cNvSpPr>
            <a:spLocks noChangeArrowheads="1"/>
          </p:cNvSpPr>
          <p:nvPr/>
        </p:nvSpPr>
        <p:spPr bwMode="auto">
          <a:xfrm>
            <a:off x="3699803" y="2997936"/>
            <a:ext cx="2832295"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julia</a:t>
            </a:r>
            <a:r>
              <a:rPr kumimoji="0" lang="en-US" altLang="en-US"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1</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2</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3</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6</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Julia&gt;</a:t>
            </a:r>
            <a:r>
              <a:rPr lang="en-US" altLang="en-US" dirty="0">
                <a:latin typeface="Times New Roman" panose="02020603050405020304" pitchFamily="18" charset="0"/>
                <a:cs typeface="Times New Roman" panose="02020603050405020304" pitchFamily="18" charset="0"/>
              </a:rPr>
              <a:t>&gt;</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1</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2</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3</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009999"/>
                </a:solidFill>
                <a:effectLst/>
                <a:latin typeface="Times New Roman" panose="02020603050405020304" pitchFamily="18" charset="0"/>
                <a:cs typeface="Times New Roman" panose="02020603050405020304" pitchFamily="18" charset="0"/>
              </a:rPr>
              <a:t>	6</a:t>
            </a:r>
            <a:r>
              <a:rPr kumimoji="0" lang="en-US" altLang="en-US"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0" name="Rectangle 4"/>
          <p:cNvSpPr>
            <a:spLocks noChangeArrowheads="1"/>
          </p:cNvSpPr>
          <p:nvPr/>
        </p:nvSpPr>
        <p:spPr bwMode="auto">
          <a:xfrm>
            <a:off x="3699803" y="5450190"/>
            <a:ext cx="3418450"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function</a:t>
            </a:r>
            <a:r>
              <a:rPr kumimoji="0" lang="en-US" altLang="en-US" u="none" strike="noStrike" cap="none" normalizeH="0" baseline="0" dirty="0">
                <a:ln>
                  <a:noFill/>
                </a:ln>
                <a:solidFill>
                  <a:srgbClr val="990000"/>
                </a:solidFill>
                <a:effectLst/>
                <a:latin typeface="Times New Roman" panose="02020603050405020304" pitchFamily="18" charset="0"/>
                <a:cs typeface="Times New Roman" panose="02020603050405020304" pitchFamily="18" charset="0"/>
              </a:rPr>
              <a:t> foo</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a</a:t>
            </a:r>
            <a:r>
              <a:rPr kumimoji="0" lang="en-US" altLang="en-US" u="none" strike="noStrike" cap="none" normalizeH="0" baseline="0" dirty="0" err="1">
                <a:ln>
                  <a:noFill/>
                </a:ln>
                <a:solidFill>
                  <a:srgbClr val="404040"/>
                </a:solidFill>
                <a:effectLst/>
                <a:latin typeface="Times New Roman" panose="02020603050405020304" pitchFamily="18" charset="0"/>
                <a:cs typeface="Times New Roman" panose="02020603050405020304" pitchFamily="18" charset="0"/>
              </a:rPr>
              <a:t>,</a:t>
            </a:r>
            <a:r>
              <a:rPr kumimoji="0" lang="en-US" altLang="en-US"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b</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return </a:t>
            </a:r>
            <a:r>
              <a:rPr kumimoji="0" lang="en-US" altLang="en-US"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 +</a:t>
            </a:r>
            <a:r>
              <a:rPr lang="en-US" altLang="en-US" dirty="0">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r>
              <a:rPr kumimoji="0" lang="en-US" altLang="en-US"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 * b</a:t>
            </a: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404040"/>
                </a:solidFill>
                <a:effectLst/>
                <a:latin typeface="Times New Roman" panose="02020603050405020304" pitchFamily="18" charset="0"/>
                <a:cs typeface="Times New Roman" panose="02020603050405020304" pitchFamily="18" charset="0"/>
              </a:rPr>
              <a:t>end</a:t>
            </a:r>
            <a:r>
              <a:rPr kumimoji="0" lang="en-US" altLang="en-US"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19402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Argument Passing Behavior</a:t>
            </a:r>
            <a:br>
              <a:rPr lang="en-US" b="1" dirty="0"/>
            </a:br>
            <a:br>
              <a:rPr lang="en-US" dirty="0"/>
            </a:br>
            <a:endParaRPr lang="en-US" dirty="0"/>
          </a:p>
        </p:txBody>
      </p:sp>
      <p:sp>
        <p:nvSpPr>
          <p:cNvPr id="3" name="Text Placeholder 2"/>
          <p:cNvSpPr>
            <a:spLocks noGrp="1"/>
          </p:cNvSpPr>
          <p:nvPr>
            <p:ph type="body" idx="1"/>
          </p:nvPr>
        </p:nvSpPr>
        <p:spPr/>
        <p:txBody>
          <a:bodyPr/>
          <a:lstStyle/>
          <a:p>
            <a:pPr marL="0" indent="0">
              <a:buNone/>
            </a:pPr>
            <a:r>
              <a:rPr lang="en-US" sz="2000" dirty="0">
                <a:latin typeface="Times New Roman" panose="02020603050405020304" pitchFamily="18" charset="0"/>
                <a:cs typeface="Times New Roman" panose="02020603050405020304" pitchFamily="18" charset="0"/>
              </a:rPr>
              <a:t>Julia function arguments follow a convention sometimes called “pass-by-sharing”, which means that values are not copied when they are passed to functions. Function arguments themselves act as new variable bindings (new locations that can refer to values), but the values they refer to are identical to the passed values. Modifications to mutable values (such as Arrays) made within a function will be visible to the caller. This is the same behavior found in Scheme, most Lisps, Python, Ruby and Perl, among other dynamic languages.</a:t>
            </a:r>
          </a:p>
          <a:p>
            <a:endParaRPr lang="en-US" dirty="0"/>
          </a:p>
        </p:txBody>
      </p:sp>
    </p:spTree>
    <p:extLst>
      <p:ext uri="{BB962C8B-B14F-4D97-AF65-F5344CB8AC3E}">
        <p14:creationId xmlns:p14="http://schemas.microsoft.com/office/powerpoint/2010/main" val="1124188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Subprogram</a:t>
            </a:r>
          </a:p>
        </p:txBody>
      </p:sp>
      <p:pic>
        <p:nvPicPr>
          <p:cNvPr id="5" name="Picture 4"/>
          <p:cNvPicPr>
            <a:picLocks noChangeAspect="1"/>
          </p:cNvPicPr>
          <p:nvPr/>
        </p:nvPicPr>
        <p:blipFill rotWithShape="1">
          <a:blip r:embed="rId2"/>
          <a:srcRect l="7500" t="11648" r="36956" b="9159"/>
          <a:stretch/>
        </p:blipFill>
        <p:spPr>
          <a:xfrm>
            <a:off x="4300109" y="464234"/>
            <a:ext cx="7476291" cy="5993103"/>
          </a:xfrm>
          <a:prstGeom prst="rect">
            <a:avLst/>
          </a:prstGeom>
        </p:spPr>
      </p:pic>
      <p:sp>
        <p:nvSpPr>
          <p:cNvPr id="6" name="TextBox 5"/>
          <p:cNvSpPr txBox="1"/>
          <p:nvPr/>
        </p:nvSpPr>
        <p:spPr>
          <a:xfrm>
            <a:off x="415600" y="3625696"/>
            <a:ext cx="2981739"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program calculates the Volume of a sphere.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Julia Allows Unicode names  such as pi.</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calculate the volume you can type in the exact expression , 4/3*pi*r^3</a:t>
            </a:r>
          </a:p>
          <a:p>
            <a:r>
              <a:rPr lang="en-US" dirty="0">
                <a:latin typeface="Times New Roman" panose="02020603050405020304" pitchFamily="18" charset="0"/>
                <a:cs typeface="Times New Roman" panose="02020603050405020304" pitchFamily="18" charset="0"/>
              </a:rPr>
              <a:t> </a:t>
            </a:r>
          </a:p>
        </p:txBody>
      </p:sp>
      <p:sp>
        <p:nvSpPr>
          <p:cNvPr id="3" name="Rectangle 2"/>
          <p:cNvSpPr/>
          <p:nvPr/>
        </p:nvSpPr>
        <p:spPr>
          <a:xfrm>
            <a:off x="209997" y="1195118"/>
            <a:ext cx="3883702" cy="2308324"/>
          </a:xfrm>
          <a:prstGeom prst="rect">
            <a:avLst/>
          </a:prstGeom>
        </p:spPr>
        <p:txBody>
          <a:bodyPr wrap="square">
            <a:spAutoFit/>
          </a:bodyPr>
          <a:lstStyle/>
          <a:p>
            <a:r>
              <a:rPr lang="en-US" dirty="0">
                <a:solidFill>
                  <a:srgbClr val="222222"/>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subprogram is an encapsulation of a computation in some form that allows it to be executed from various points in a program, usually with parameters that represent the input to the computation. Examples are functions and procedures, at least one of which is found in almost all programming languages.</a:t>
            </a:r>
          </a:p>
        </p:txBody>
      </p:sp>
    </p:spTree>
    <p:extLst>
      <p:ext uri="{BB962C8B-B14F-4D97-AF65-F5344CB8AC3E}">
        <p14:creationId xmlns:p14="http://schemas.microsoft.com/office/powerpoint/2010/main" val="2281151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Julia?</a:t>
            </a:r>
          </a:p>
        </p:txBody>
      </p:sp>
      <p:sp>
        <p:nvSpPr>
          <p:cNvPr id="3" name="Content Placeholder 2"/>
          <p:cNvSpPr>
            <a:spLocks noGrp="1"/>
          </p:cNvSpPr>
          <p:nvPr>
            <p:ph sz="half" idx="1"/>
          </p:nvPr>
        </p:nvSpPr>
        <p:spPr/>
        <p:txBody>
          <a:bodyPr>
            <a:normAutofit/>
          </a:bodyPr>
          <a:lstStyle/>
          <a:p>
            <a:r>
              <a:rPr lang="en-US" sz="2000"/>
              <a:t>Julia is a high-level high-performance dynamic programming language for technical computing</a:t>
            </a:r>
          </a:p>
          <a:p>
            <a:r>
              <a:rPr lang="en-US" sz="2000"/>
              <a:t>Julia is a multi-paradigm language:</a:t>
            </a:r>
          </a:p>
          <a:p>
            <a:pPr lvl="1"/>
            <a:r>
              <a:rPr lang="en-US" sz="2000"/>
              <a:t>Object Oriented</a:t>
            </a:r>
          </a:p>
          <a:p>
            <a:pPr lvl="1"/>
            <a:r>
              <a:rPr lang="en-US" sz="2000"/>
              <a:t>Procedural</a:t>
            </a:r>
          </a:p>
          <a:p>
            <a:pPr lvl="1"/>
            <a:r>
              <a:rPr lang="en-US" sz="2000"/>
              <a:t>Functional</a:t>
            </a:r>
          </a:p>
          <a:p>
            <a:pPr lvl="1"/>
            <a:r>
              <a:rPr lang="en-US" sz="2000"/>
              <a:t>Meta </a:t>
            </a:r>
          </a:p>
          <a:p>
            <a:pPr lvl="1"/>
            <a:r>
              <a:rPr lang="en-US" sz="2000" err="1"/>
              <a:t>Multistaged</a:t>
            </a:r>
            <a:endParaRPr lang="en-US" sz="2000"/>
          </a:p>
        </p:txBody>
      </p:sp>
      <p:pic>
        <p:nvPicPr>
          <p:cNvPr id="7" name="Content Placeholder 6"/>
          <p:cNvPicPr>
            <a:picLocks noGrp="1" noChangeAspect="1"/>
          </p:cNvPicPr>
          <p:nvPr>
            <p:ph sz="half" idx="2"/>
          </p:nvPr>
        </p:nvPicPr>
        <p:blipFill>
          <a:blip r:embed="rId2"/>
          <a:stretch>
            <a:fillRect/>
          </a:stretch>
        </p:blipFill>
        <p:spPr>
          <a:xfrm>
            <a:off x="6494463" y="2141538"/>
            <a:ext cx="3649662" cy="3649662"/>
          </a:xfrm>
          <a:prstGeom prst="rect">
            <a:avLst/>
          </a:prstGeom>
        </p:spPr>
      </p:pic>
    </p:spTree>
    <p:extLst>
      <p:ext uri="{BB962C8B-B14F-4D97-AF65-F5344CB8AC3E}">
        <p14:creationId xmlns:p14="http://schemas.microsoft.com/office/powerpoint/2010/main" val="3384873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181131"/>
            <a:ext cx="11360800" cy="763600"/>
          </a:xfrm>
        </p:spPr>
        <p:txBody>
          <a:bodyPr/>
          <a:lstStyle/>
          <a:p>
            <a:pPr algn="ctr"/>
            <a:r>
              <a:rPr lang="en-US" dirty="0"/>
              <a:t>Procedures</a:t>
            </a:r>
          </a:p>
        </p:txBody>
      </p:sp>
      <p:pic>
        <p:nvPicPr>
          <p:cNvPr id="4" name="Picture 3"/>
          <p:cNvPicPr>
            <a:picLocks noChangeAspect="1"/>
          </p:cNvPicPr>
          <p:nvPr/>
        </p:nvPicPr>
        <p:blipFill rotWithShape="1">
          <a:blip r:embed="rId2"/>
          <a:srcRect l="7500" t="28332" r="36956" b="9160"/>
          <a:stretch/>
        </p:blipFill>
        <p:spPr>
          <a:xfrm>
            <a:off x="4009231" y="1141679"/>
            <a:ext cx="8004578" cy="5280150"/>
          </a:xfrm>
          <a:prstGeom prst="rect">
            <a:avLst/>
          </a:prstGeom>
        </p:spPr>
      </p:pic>
      <p:sp>
        <p:nvSpPr>
          <p:cNvPr id="5" name="TextBox 4"/>
          <p:cNvSpPr txBox="1"/>
          <p:nvPr/>
        </p:nvSpPr>
        <p:spPr>
          <a:xfrm>
            <a:off x="126549" y="1444207"/>
            <a:ext cx="3882682"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Function can also be defined more succinctly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Arguments types can be defined in function definition. Example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Function quadraticc2(a::Float64.b::Float64, c:: Float64)</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Multiple values can be returned from a function using tuples.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return keyword is omitted, the last term is returned.</a:t>
            </a:r>
          </a:p>
        </p:txBody>
      </p:sp>
    </p:spTree>
    <p:extLst>
      <p:ext uri="{BB962C8B-B14F-4D97-AF65-F5344CB8AC3E}">
        <p14:creationId xmlns:p14="http://schemas.microsoft.com/office/powerpoint/2010/main" val="1285198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407975"/>
            <a:ext cx="11360800" cy="763600"/>
          </a:xfrm>
        </p:spPr>
        <p:txBody>
          <a:bodyPr/>
          <a:lstStyle/>
          <a:p>
            <a:r>
              <a:rPr lang="en-US"/>
              <a:t>Summary</a:t>
            </a:r>
          </a:p>
        </p:txBody>
      </p:sp>
      <p:sp>
        <p:nvSpPr>
          <p:cNvPr id="3" name="Text Placeholder 2"/>
          <p:cNvSpPr>
            <a:spLocks noGrp="1"/>
          </p:cNvSpPr>
          <p:nvPr>
            <p:ph type="body" idx="1"/>
          </p:nvPr>
        </p:nvSpPr>
        <p:spPr>
          <a:xfrm>
            <a:off x="415600" y="1171575"/>
            <a:ext cx="11471600" cy="5214938"/>
          </a:xfrm>
        </p:spPr>
        <p:txBody>
          <a:bodyPr>
            <a:noAutofit/>
          </a:bodyPr>
          <a:lstStyle/>
          <a:p>
            <a:r>
              <a:rPr lang="en-US">
                <a:latin typeface="Times New Roman" panose="02020603050405020304" pitchFamily="18" charset="0"/>
                <a:cs typeface="Times New Roman" panose="02020603050405020304" pitchFamily="18" charset="0"/>
              </a:rPr>
              <a:t>Multiple dispatch: providing ability to define function behavior across many combinations of argument types</a:t>
            </a:r>
          </a:p>
          <a:p>
            <a:r>
              <a:rPr lang="en-US">
                <a:latin typeface="Times New Roman" panose="02020603050405020304" pitchFamily="18" charset="0"/>
                <a:cs typeface="Times New Roman" panose="02020603050405020304" pitchFamily="18" charset="0"/>
              </a:rPr>
              <a:t>Dynamic type system: types for documentation, optimization, and dispatch</a:t>
            </a:r>
          </a:p>
          <a:p>
            <a:r>
              <a:rPr lang="en-US">
                <a:latin typeface="Times New Roman" panose="02020603050405020304" pitchFamily="18" charset="0"/>
                <a:cs typeface="Times New Roman" panose="02020603050405020304" pitchFamily="18" charset="0"/>
              </a:rPr>
              <a:t>Good performance, approaching that of statically-compiled languages like C</a:t>
            </a:r>
          </a:p>
          <a:p>
            <a:r>
              <a:rPr lang="en-US">
                <a:latin typeface="Times New Roman" panose="02020603050405020304" pitchFamily="18" charset="0"/>
                <a:cs typeface="Times New Roman" panose="02020603050405020304" pitchFamily="18" charset="0"/>
              </a:rPr>
              <a:t>Built-in package manager</a:t>
            </a:r>
          </a:p>
          <a:p>
            <a:r>
              <a:rPr lang="en-US">
                <a:latin typeface="Times New Roman" panose="02020603050405020304" pitchFamily="18" charset="0"/>
                <a:cs typeface="Times New Roman" panose="02020603050405020304" pitchFamily="18" charset="0"/>
              </a:rPr>
              <a:t>Lisp-like macros and other metaprogramming facilities</a:t>
            </a:r>
          </a:p>
          <a:p>
            <a:r>
              <a:rPr lang="en-US">
                <a:latin typeface="Times New Roman" panose="02020603050405020304" pitchFamily="18" charset="0"/>
                <a:cs typeface="Times New Roman" panose="02020603050405020304" pitchFamily="18" charset="0"/>
              </a:rPr>
              <a:t>Call Python functions: use the </a:t>
            </a:r>
            <a:r>
              <a:rPr lang="en-US" err="1">
                <a:latin typeface="Times New Roman" panose="02020603050405020304" pitchFamily="18" charset="0"/>
                <a:cs typeface="Times New Roman" panose="02020603050405020304" pitchFamily="18" charset="0"/>
                <a:hlinkClick r:id="rId2"/>
              </a:rPr>
              <a:t>PyCall</a:t>
            </a:r>
            <a:r>
              <a:rPr lang="en-US">
                <a:latin typeface="Times New Roman" panose="02020603050405020304" pitchFamily="18" charset="0"/>
                <a:cs typeface="Times New Roman" panose="02020603050405020304" pitchFamily="18" charset="0"/>
              </a:rPr>
              <a:t> package</a:t>
            </a:r>
          </a:p>
          <a:p>
            <a:r>
              <a:rPr lang="en-US">
                <a:latin typeface="Times New Roman" panose="02020603050405020304" pitchFamily="18" charset="0"/>
                <a:cs typeface="Times New Roman" panose="02020603050405020304" pitchFamily="18" charset="0"/>
              </a:rPr>
              <a:t>Call C functions directly: no wrappers or special APIs</a:t>
            </a:r>
          </a:p>
          <a:p>
            <a:r>
              <a:rPr lang="en-US">
                <a:latin typeface="Times New Roman" panose="02020603050405020304" pitchFamily="18" charset="0"/>
                <a:cs typeface="Times New Roman" panose="02020603050405020304" pitchFamily="18" charset="0"/>
              </a:rPr>
              <a:t>Designed for parallelism and distributed computation</a:t>
            </a:r>
          </a:p>
          <a:p>
            <a:r>
              <a:rPr lang="en-US">
                <a:latin typeface="Times New Roman" panose="02020603050405020304" pitchFamily="18" charset="0"/>
                <a:cs typeface="Times New Roman" panose="02020603050405020304" pitchFamily="18" charset="0"/>
              </a:rPr>
              <a:t>User-defined types are as fast and compact as built-ins</a:t>
            </a:r>
          </a:p>
          <a:p>
            <a:r>
              <a:rPr lang="en-US">
                <a:latin typeface="Times New Roman" panose="02020603050405020304" pitchFamily="18" charset="0"/>
                <a:cs typeface="Times New Roman" panose="02020603050405020304" pitchFamily="18" charset="0"/>
              </a:rPr>
              <a:t>Automatic generation of efficient, specialized code for different argument types</a:t>
            </a:r>
          </a:p>
          <a:p>
            <a:r>
              <a:rPr lang="en-US">
                <a:latin typeface="Times New Roman" panose="02020603050405020304" pitchFamily="18" charset="0"/>
                <a:cs typeface="Times New Roman" panose="02020603050405020304" pitchFamily="18" charset="0"/>
              </a:rPr>
              <a:t>Elegant and extensible conversions and promotions for numeric and other types</a:t>
            </a:r>
          </a:p>
          <a:p>
            <a:r>
              <a:rPr lang="en-US">
                <a:latin typeface="Times New Roman" panose="02020603050405020304" pitchFamily="18" charset="0"/>
                <a:cs typeface="Times New Roman" panose="02020603050405020304" pitchFamily="18" charset="0"/>
              </a:rPr>
              <a:t>Efficient support for Unicode, including but not limited to UTF-8</a:t>
            </a:r>
          </a:p>
          <a:p>
            <a:r>
              <a:rPr lang="en-US">
                <a:latin typeface="Times New Roman" panose="02020603050405020304" pitchFamily="18" charset="0"/>
                <a:cs typeface="Times New Roman" panose="02020603050405020304" pitchFamily="18" charset="0"/>
              </a:rPr>
              <a:t>MIT licensed: free and open source</a:t>
            </a:r>
          </a:p>
          <a:p>
            <a:endParaRPr lang="en-US"/>
          </a:p>
        </p:txBody>
      </p:sp>
    </p:spTree>
    <p:extLst>
      <p:ext uri="{BB962C8B-B14F-4D97-AF65-F5344CB8AC3E}">
        <p14:creationId xmlns:p14="http://schemas.microsoft.com/office/powerpoint/2010/main" val="1865842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Sources</a:t>
            </a:r>
          </a:p>
        </p:txBody>
      </p:sp>
      <p:sp>
        <p:nvSpPr>
          <p:cNvPr id="3" name="Content Placeholder 2"/>
          <p:cNvSpPr>
            <a:spLocks noGrp="1"/>
          </p:cNvSpPr>
          <p:nvPr>
            <p:ph idx="1"/>
          </p:nvPr>
        </p:nvSpPr>
        <p:spPr/>
        <p:txBody>
          <a:bodyPr/>
          <a:lstStyle/>
          <a:p>
            <a:r>
              <a:rPr lang="en-US">
                <a:hlinkClick r:id="rId2"/>
              </a:rPr>
              <a:t>http://bugman123.com/Hypercomplex/</a:t>
            </a:r>
            <a:r>
              <a:rPr lang="en-US"/>
              <a:t> - Julia Set Fractal Image</a:t>
            </a:r>
          </a:p>
          <a:p>
            <a:r>
              <a:rPr lang="en-US">
                <a:hlinkClick r:id="rId3"/>
              </a:rPr>
              <a:t>http://www.unixstickers.com/stickers/coding_stickers/julia-programming-language-logo-sticker</a:t>
            </a:r>
            <a:r>
              <a:rPr lang="en-US"/>
              <a:t> - Julia Logo Image</a:t>
            </a:r>
          </a:p>
          <a:p>
            <a:r>
              <a:rPr lang="en-US">
                <a:hlinkClick r:id="rId4"/>
              </a:rPr>
              <a:t>https://www.cleverism.com/skills-and-tools/julia/</a:t>
            </a:r>
            <a:r>
              <a:rPr lang="en-US"/>
              <a:t> - Julia History</a:t>
            </a:r>
          </a:p>
          <a:p>
            <a:r>
              <a:rPr lang="en-US">
                <a:hlinkClick r:id="rId5"/>
              </a:rPr>
              <a:t>http://julialang.org/</a:t>
            </a:r>
            <a:r>
              <a:rPr lang="en-US"/>
              <a:t> - Julia Website</a:t>
            </a:r>
          </a:p>
          <a:p>
            <a:r>
              <a:rPr lang="en" u="sng">
                <a:solidFill>
                  <a:schemeClr val="hlink"/>
                </a:solidFill>
                <a:hlinkClick r:id="rId6"/>
              </a:rPr>
              <a:t>https://github.com/cc7768/PyDataDC_julia/blob/master/JuliaTutorial.ipynb</a:t>
            </a:r>
            <a:endParaRPr lang="en" u="sng">
              <a:solidFill>
                <a:schemeClr val="hlink"/>
              </a:solidFill>
            </a:endParaRPr>
          </a:p>
          <a:p>
            <a:endParaRPr lang="en-US"/>
          </a:p>
        </p:txBody>
      </p:sp>
    </p:spTree>
    <p:extLst>
      <p:ext uri="{BB962C8B-B14F-4D97-AF65-F5344CB8AC3E}">
        <p14:creationId xmlns:p14="http://schemas.microsoft.com/office/powerpoint/2010/main" val="282497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Questions	</a:t>
            </a:r>
          </a:p>
        </p:txBody>
      </p:sp>
      <p:sp>
        <p:nvSpPr>
          <p:cNvPr id="3" name="Content Placeholder 2"/>
          <p:cNvSpPr>
            <a:spLocks noGrp="1"/>
          </p:cNvSpPr>
          <p:nvPr>
            <p:ph idx="1"/>
          </p:nvPr>
        </p:nvSpPr>
        <p:spPr>
          <a:xfrm>
            <a:off x="685800" y="1470555"/>
            <a:ext cx="10131425" cy="3649133"/>
          </a:xfrm>
        </p:spPr>
        <p:txBody>
          <a:bodyPr/>
          <a:lstStyle/>
          <a:p>
            <a:r>
              <a:rPr lang="en-US"/>
              <a:t>Who was the founder of Julia?</a:t>
            </a:r>
          </a:p>
          <a:p>
            <a:r>
              <a:rPr lang="en-US"/>
              <a:t>What kind of Language is Julia ?</a:t>
            </a:r>
          </a:p>
          <a:p>
            <a:r>
              <a:rPr lang="en-US"/>
              <a:t>What is the current version of Julia ?</a:t>
            </a:r>
          </a:p>
          <a:p>
            <a:r>
              <a:rPr lang="en-US"/>
              <a:t>Is statement </a:t>
            </a:r>
            <a:r>
              <a:rPr lang="en-US" err="1"/>
              <a:t>endl</a:t>
            </a:r>
            <a:r>
              <a:rPr lang="en-US"/>
              <a:t> part of Julia ? (True/False)</a:t>
            </a:r>
          </a:p>
          <a:p>
            <a:r>
              <a:rPr lang="en-US"/>
              <a:t>What does the following statement output when using Julia</a:t>
            </a:r>
          </a:p>
          <a:p>
            <a:pPr marL="0" indent="0">
              <a:buNone/>
            </a:pPr>
            <a:r>
              <a:rPr lang="en-US"/>
              <a:t>	3.0 + 5 ?</a:t>
            </a:r>
          </a:p>
          <a:p>
            <a:pPr marL="0" indent="0">
              <a:buNone/>
            </a:pPr>
            <a:endParaRPr lang="en-US"/>
          </a:p>
        </p:txBody>
      </p:sp>
    </p:spTree>
    <p:extLst>
      <p:ext uri="{BB962C8B-B14F-4D97-AF65-F5344CB8AC3E}">
        <p14:creationId xmlns:p14="http://schemas.microsoft.com/office/powerpoint/2010/main" val="371163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can I find Julia?</a:t>
            </a:r>
          </a:p>
        </p:txBody>
      </p:sp>
      <p:sp>
        <p:nvSpPr>
          <p:cNvPr id="3" name="Content Placeholder 2"/>
          <p:cNvSpPr>
            <a:spLocks noGrp="1"/>
          </p:cNvSpPr>
          <p:nvPr>
            <p:ph idx="1"/>
          </p:nvPr>
        </p:nvSpPr>
        <p:spPr/>
        <p:txBody>
          <a:bodyPr>
            <a:normAutofit/>
          </a:bodyPr>
          <a:lstStyle/>
          <a:p>
            <a:r>
              <a:rPr lang="en-US" sz="2800"/>
              <a:t>Current Release: V0.5.1</a:t>
            </a:r>
          </a:p>
          <a:p>
            <a:r>
              <a:rPr lang="en-US" sz="2800"/>
              <a:t>Julia is available for Windows, macOS, and Linux</a:t>
            </a:r>
          </a:p>
          <a:p>
            <a:r>
              <a:rPr lang="en-US" sz="2800"/>
              <a:t>You can use the command line version, JuliaBox.com, or </a:t>
            </a:r>
            <a:r>
              <a:rPr lang="en-US" sz="2800" err="1"/>
              <a:t>JuliaPro</a:t>
            </a:r>
            <a:r>
              <a:rPr lang="en-US" sz="2800"/>
              <a:t> (Juno IDE)</a:t>
            </a:r>
          </a:p>
          <a:p>
            <a:r>
              <a:rPr lang="en-US" sz="2800"/>
              <a:t>There are many ways to run Julia, you can even change it yourself due to it’s open source licensing</a:t>
            </a:r>
          </a:p>
        </p:txBody>
      </p:sp>
    </p:spTree>
    <p:extLst>
      <p:ext uri="{BB962C8B-B14F-4D97-AF65-F5344CB8AC3E}">
        <p14:creationId xmlns:p14="http://schemas.microsoft.com/office/powerpoint/2010/main" val="379114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Julia in the workforce</a:t>
            </a:r>
          </a:p>
        </p:txBody>
      </p:sp>
      <p:sp>
        <p:nvSpPr>
          <p:cNvPr id="4" name="Content Placeholder 3"/>
          <p:cNvSpPr>
            <a:spLocks noGrp="1"/>
          </p:cNvSpPr>
          <p:nvPr>
            <p:ph sz="half" idx="1"/>
          </p:nvPr>
        </p:nvSpPr>
        <p:spPr/>
        <p:txBody>
          <a:bodyPr>
            <a:noAutofit/>
          </a:bodyPr>
          <a:lstStyle/>
          <a:p>
            <a:r>
              <a:rPr lang="en-US" sz="2400">
                <a:solidFill>
                  <a:srgbClr val="FFFFFF"/>
                </a:solidFill>
                <a:latin typeface="Calibri"/>
              </a:rPr>
              <a:t>Julia is widely known for it's extreme speed in computation</a:t>
            </a:r>
          </a:p>
          <a:p>
            <a:r>
              <a:rPr lang="en-US" sz="2400">
                <a:solidFill>
                  <a:srgbClr val="FFFFFF"/>
                </a:solidFill>
                <a:latin typeface="Calibri"/>
              </a:rPr>
              <a:t>The ability to call on older code makes it very appealing to companies</a:t>
            </a:r>
          </a:p>
          <a:p>
            <a:r>
              <a:rPr lang="en-US" sz="2400">
                <a:solidFill>
                  <a:srgbClr val="FFFFFF"/>
                </a:solidFill>
                <a:latin typeface="Calibri"/>
              </a:rPr>
              <a:t>It's most applicable industry use is in Data Science</a:t>
            </a:r>
          </a:p>
          <a:p>
            <a:r>
              <a:rPr lang="en-US" sz="2400">
                <a:solidFill>
                  <a:srgbClr val="FFFFFF"/>
                </a:solidFill>
                <a:latin typeface="Calibri"/>
              </a:rPr>
              <a:t>Great for research in Academia as well</a:t>
            </a:r>
          </a:p>
          <a:p>
            <a:endParaRPr lang="en-US">
              <a:solidFill>
                <a:srgbClr val="FFFFFF"/>
              </a:solidFill>
              <a:latin typeface="Calibri"/>
            </a:endParaRPr>
          </a:p>
        </p:txBody>
      </p:sp>
      <p:sp>
        <p:nvSpPr>
          <p:cNvPr id="5" name="Content Placeholder 4"/>
          <p:cNvSpPr>
            <a:spLocks noGrp="1"/>
          </p:cNvSpPr>
          <p:nvPr>
            <p:ph sz="half" idx="2"/>
          </p:nvPr>
        </p:nvSpPr>
        <p:spPr/>
        <p:txBody>
          <a:bodyPr>
            <a:noAutofit/>
          </a:bodyPr>
          <a:lstStyle/>
          <a:p>
            <a:pPr algn="ctr"/>
            <a:r>
              <a:rPr lang="en-US" sz="2400">
                <a:solidFill>
                  <a:srgbClr val="FFFFFF"/>
                </a:solidFill>
                <a:latin typeface="Calibri"/>
              </a:rPr>
              <a:t>McAfee</a:t>
            </a:r>
          </a:p>
          <a:p>
            <a:pPr algn="ctr"/>
            <a:r>
              <a:rPr lang="en-US" sz="2400">
                <a:solidFill>
                  <a:srgbClr val="FFFFFF"/>
                </a:solidFill>
                <a:latin typeface="Calibri"/>
              </a:rPr>
              <a:t>Facebook</a:t>
            </a:r>
          </a:p>
          <a:p>
            <a:pPr algn="ctr"/>
            <a:r>
              <a:rPr lang="en-US" sz="2400">
                <a:solidFill>
                  <a:srgbClr val="FFFFFF"/>
                </a:solidFill>
                <a:latin typeface="Calibri"/>
              </a:rPr>
              <a:t>Capital One</a:t>
            </a:r>
          </a:p>
          <a:p>
            <a:pPr algn="ctr"/>
            <a:r>
              <a:rPr lang="en-US" sz="2400">
                <a:solidFill>
                  <a:srgbClr val="FFFFFF"/>
                </a:solidFill>
                <a:latin typeface="Calibri"/>
              </a:rPr>
              <a:t>Monsanto</a:t>
            </a:r>
          </a:p>
          <a:p>
            <a:pPr algn="ctr"/>
            <a:r>
              <a:rPr lang="en-US" sz="2400" err="1">
                <a:solidFill>
                  <a:srgbClr val="FFFFFF"/>
                </a:solidFill>
                <a:latin typeface="Calibri"/>
              </a:rPr>
              <a:t>Zulily</a:t>
            </a:r>
          </a:p>
          <a:p>
            <a:pPr algn="ctr"/>
            <a:r>
              <a:rPr lang="en-US" sz="2400">
                <a:solidFill>
                  <a:srgbClr val="FFFFFF"/>
                </a:solidFill>
                <a:latin typeface="Calibri"/>
              </a:rPr>
              <a:t>IBM</a:t>
            </a:r>
          </a:p>
          <a:p>
            <a:pPr algn="ctr"/>
            <a:r>
              <a:rPr lang="en-US" sz="2400" err="1">
                <a:solidFill>
                  <a:srgbClr val="FFFFFF"/>
                </a:solidFill>
                <a:latin typeface="Calibri"/>
              </a:rPr>
              <a:t>Forio</a:t>
            </a:r>
          </a:p>
          <a:p>
            <a:pPr algn="ctr"/>
            <a:r>
              <a:rPr lang="en-US" sz="2400">
                <a:solidFill>
                  <a:srgbClr val="FFFFFF"/>
                </a:solidFill>
                <a:latin typeface="Calibri"/>
              </a:rPr>
              <a:t>Symantec</a:t>
            </a:r>
          </a:p>
          <a:p>
            <a:pPr algn="ctr"/>
            <a:r>
              <a:rPr lang="en-US" sz="2400">
                <a:solidFill>
                  <a:srgbClr val="FFFFFF"/>
                </a:solidFill>
                <a:latin typeface="Calibri"/>
              </a:rPr>
              <a:t>Disney</a:t>
            </a:r>
            <a:endParaRPr lang="en-US" sz="2400">
              <a:latin typeface="Calibri"/>
            </a:endParaRPr>
          </a:p>
        </p:txBody>
      </p:sp>
    </p:spTree>
    <p:extLst>
      <p:ext uri="{BB962C8B-B14F-4D97-AF65-F5344CB8AC3E}">
        <p14:creationId xmlns:p14="http://schemas.microsoft.com/office/powerpoint/2010/main" val="3920135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nice is Julia?</a:t>
            </a:r>
          </a:p>
        </p:txBody>
      </p:sp>
      <p:sp>
        <p:nvSpPr>
          <p:cNvPr id="7" name="Text Placeholder 6"/>
          <p:cNvSpPr>
            <a:spLocks noGrp="1"/>
          </p:cNvSpPr>
          <p:nvPr>
            <p:ph type="body" idx="1"/>
          </p:nvPr>
        </p:nvSpPr>
        <p:spPr/>
        <p:txBody>
          <a:bodyPr/>
          <a:lstStyle/>
          <a:p>
            <a:r>
              <a:rPr lang="en-US"/>
              <a:t>Pros (Writability and Reliability)</a:t>
            </a:r>
          </a:p>
        </p:txBody>
      </p:sp>
      <p:sp>
        <p:nvSpPr>
          <p:cNvPr id="8" name="Content Placeholder 7"/>
          <p:cNvSpPr>
            <a:spLocks noGrp="1"/>
          </p:cNvSpPr>
          <p:nvPr>
            <p:ph sz="half" idx="2"/>
          </p:nvPr>
        </p:nvSpPr>
        <p:spPr/>
        <p:txBody>
          <a:bodyPr>
            <a:normAutofit/>
          </a:bodyPr>
          <a:lstStyle/>
          <a:p>
            <a:r>
              <a:rPr lang="en-US" sz="2000"/>
              <a:t>Dynamic type system that is nearly as fast as statically typed languages (C) </a:t>
            </a:r>
          </a:p>
          <a:p>
            <a:r>
              <a:rPr lang="en-US" sz="2000"/>
              <a:t>You can call functions from C, Fortran, and even Python</a:t>
            </a:r>
          </a:p>
          <a:p>
            <a:r>
              <a:rPr lang="en-US" sz="2000"/>
              <a:t>Made for modern computer architectures </a:t>
            </a:r>
          </a:p>
          <a:p>
            <a:r>
              <a:rPr lang="en-US" sz="2000"/>
              <a:t>Writing is easy with extremely reliable performance</a:t>
            </a:r>
          </a:p>
        </p:txBody>
      </p:sp>
      <p:sp>
        <p:nvSpPr>
          <p:cNvPr id="9" name="Text Placeholder 8"/>
          <p:cNvSpPr>
            <a:spLocks noGrp="1"/>
          </p:cNvSpPr>
          <p:nvPr>
            <p:ph type="body" sz="quarter" idx="3"/>
          </p:nvPr>
        </p:nvSpPr>
        <p:spPr/>
        <p:txBody>
          <a:bodyPr/>
          <a:lstStyle/>
          <a:p>
            <a:r>
              <a:rPr lang="en-US"/>
              <a:t>Cons (Readability and Cost)</a:t>
            </a:r>
          </a:p>
        </p:txBody>
      </p:sp>
      <p:sp>
        <p:nvSpPr>
          <p:cNvPr id="10" name="Content Placeholder 9"/>
          <p:cNvSpPr>
            <a:spLocks noGrp="1"/>
          </p:cNvSpPr>
          <p:nvPr>
            <p:ph sz="quarter" idx="4"/>
          </p:nvPr>
        </p:nvSpPr>
        <p:spPr/>
        <p:txBody>
          <a:bodyPr>
            <a:normAutofit/>
          </a:bodyPr>
          <a:lstStyle/>
          <a:p>
            <a:r>
              <a:rPr lang="en-US" sz="2000"/>
              <a:t>Julia assumes it's user base is full of experienced programmers</a:t>
            </a:r>
            <a:endParaRPr lang="en-US" sz="2000">
              <a:solidFill>
                <a:srgbClr val="FFFFFF"/>
              </a:solidFill>
              <a:latin typeface="Calibri"/>
            </a:endParaRPr>
          </a:p>
          <a:p>
            <a:r>
              <a:rPr lang="en-US" sz="2000"/>
              <a:t>Still very new, with a small community building it slowly</a:t>
            </a:r>
          </a:p>
          <a:p>
            <a:r>
              <a:rPr lang="en-US" sz="2000"/>
              <a:t>Can easily become complex to read and the learning curve can be steep resulting in a mid to high cost if users are not experienced programmers</a:t>
            </a:r>
          </a:p>
        </p:txBody>
      </p:sp>
    </p:spTree>
    <p:extLst>
      <p:ext uri="{BB962C8B-B14F-4D97-AF65-F5344CB8AC3E}">
        <p14:creationId xmlns:p14="http://schemas.microsoft.com/office/powerpoint/2010/main" val="2638354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Julia Reserved Words</a:t>
            </a:r>
          </a:p>
        </p:txBody>
      </p:sp>
      <p:graphicFrame>
        <p:nvGraphicFramePr>
          <p:cNvPr id="61" name="Shape 61"/>
          <p:cNvGraphicFramePr/>
          <p:nvPr>
            <p:extLst>
              <p:ext uri="{D42A27DB-BD31-4B8C-83A1-F6EECF244321}">
                <p14:modId xmlns:p14="http://schemas.microsoft.com/office/powerpoint/2010/main" val="3051484919"/>
              </p:ext>
            </p:extLst>
          </p:nvPr>
        </p:nvGraphicFramePr>
        <p:xfrm>
          <a:off x="148518" y="1282500"/>
          <a:ext cx="11906680" cy="3579002"/>
        </p:xfrm>
        <a:graphic>
          <a:graphicData uri="http://schemas.openxmlformats.org/drawingml/2006/table">
            <a:tbl>
              <a:tblPr>
                <a:noFill/>
              </a:tblPr>
              <a:tblGrid>
                <a:gridCol w="1703156">
                  <a:extLst>
                    <a:ext uri="{9D8B030D-6E8A-4147-A177-3AD203B41FA5}">
                      <a16:colId xmlns:a16="http://schemas.microsoft.com/office/drawing/2014/main" val="20000"/>
                    </a:ext>
                  </a:extLst>
                </a:gridCol>
                <a:gridCol w="1703156">
                  <a:extLst>
                    <a:ext uri="{9D8B030D-6E8A-4147-A177-3AD203B41FA5}">
                      <a16:colId xmlns:a16="http://schemas.microsoft.com/office/drawing/2014/main" val="20001"/>
                    </a:ext>
                  </a:extLst>
                </a:gridCol>
                <a:gridCol w="181927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gridCol w="1703156">
                  <a:extLst>
                    <a:ext uri="{9D8B030D-6E8A-4147-A177-3AD203B41FA5}">
                      <a16:colId xmlns:a16="http://schemas.microsoft.com/office/drawing/2014/main" val="20004"/>
                    </a:ext>
                  </a:extLst>
                </a:gridCol>
                <a:gridCol w="1703156">
                  <a:extLst>
                    <a:ext uri="{9D8B030D-6E8A-4147-A177-3AD203B41FA5}">
                      <a16:colId xmlns:a16="http://schemas.microsoft.com/office/drawing/2014/main" val="20005"/>
                    </a:ext>
                  </a:extLst>
                </a:gridCol>
                <a:gridCol w="1703156">
                  <a:extLst>
                    <a:ext uri="{9D8B030D-6E8A-4147-A177-3AD203B41FA5}">
                      <a16:colId xmlns:a16="http://schemas.microsoft.com/office/drawing/2014/main" val="20006"/>
                    </a:ext>
                  </a:extLst>
                </a:gridCol>
              </a:tblGrid>
              <a:tr h="640869">
                <a:tc>
                  <a:txBody>
                    <a:bodyPr/>
                    <a:lstStyle/>
                    <a:p>
                      <a:pPr lvl="0">
                        <a:spcBef>
                          <a:spcPts val="0"/>
                        </a:spcBef>
                        <a:buNone/>
                      </a:pPr>
                      <a:r>
                        <a:rPr lang="en" sz="2400"/>
                        <a:t>if</a:t>
                      </a:r>
                    </a:p>
                  </a:txBody>
                  <a:tcPr marL="121900" marR="121900" marT="121900" marB="121900"/>
                </a:tc>
                <a:tc>
                  <a:txBody>
                    <a:bodyPr/>
                    <a:lstStyle/>
                    <a:p>
                      <a:pPr lvl="0">
                        <a:spcBef>
                          <a:spcPts val="0"/>
                        </a:spcBef>
                        <a:buNone/>
                      </a:pPr>
                      <a:r>
                        <a:rPr lang="en" sz="2400"/>
                        <a:t>else</a:t>
                      </a:r>
                    </a:p>
                  </a:txBody>
                  <a:tcPr marL="121900" marR="121900" marT="121900" marB="121900"/>
                </a:tc>
                <a:tc>
                  <a:txBody>
                    <a:bodyPr/>
                    <a:lstStyle/>
                    <a:p>
                      <a:pPr lvl="0">
                        <a:spcBef>
                          <a:spcPts val="0"/>
                        </a:spcBef>
                        <a:buNone/>
                      </a:pPr>
                      <a:r>
                        <a:rPr lang="en" sz="2400" err="1"/>
                        <a:t>elseif</a:t>
                      </a:r>
                    </a:p>
                  </a:txBody>
                  <a:tcPr marL="121900" marR="121900" marT="121900" marB="121900"/>
                </a:tc>
                <a:tc>
                  <a:txBody>
                    <a:bodyPr/>
                    <a:lstStyle/>
                    <a:p>
                      <a:pPr lvl="0">
                        <a:spcBef>
                          <a:spcPts val="0"/>
                        </a:spcBef>
                        <a:buNone/>
                      </a:pPr>
                      <a:r>
                        <a:rPr lang="en" sz="2400"/>
                        <a:t>while</a:t>
                      </a:r>
                    </a:p>
                  </a:txBody>
                  <a:tcPr marL="121900" marR="121900" marT="121900" marB="121900"/>
                </a:tc>
                <a:tc>
                  <a:txBody>
                    <a:bodyPr/>
                    <a:lstStyle/>
                    <a:p>
                      <a:pPr lvl="0">
                        <a:spcBef>
                          <a:spcPts val="0"/>
                        </a:spcBef>
                        <a:buNone/>
                      </a:pPr>
                      <a:r>
                        <a:rPr lang="en" sz="2400"/>
                        <a:t>for</a:t>
                      </a:r>
                    </a:p>
                  </a:txBody>
                  <a:tcPr marL="121900" marR="121900" marT="121900" marB="121900"/>
                </a:tc>
                <a:tc>
                  <a:txBody>
                    <a:bodyPr/>
                    <a:lstStyle/>
                    <a:p>
                      <a:pPr lvl="0">
                        <a:spcBef>
                          <a:spcPts val="0"/>
                        </a:spcBef>
                        <a:buNone/>
                      </a:pPr>
                      <a:r>
                        <a:rPr lang="en" sz="2400"/>
                        <a:t>begin</a:t>
                      </a:r>
                    </a:p>
                  </a:txBody>
                  <a:tcPr marL="121900" marR="121900" marT="121900" marB="121900"/>
                </a:tc>
                <a:tc>
                  <a:txBody>
                    <a:bodyPr/>
                    <a:lstStyle/>
                    <a:p>
                      <a:pPr lvl="0">
                        <a:spcBef>
                          <a:spcPts val="0"/>
                        </a:spcBef>
                        <a:buNone/>
                      </a:pPr>
                      <a:r>
                        <a:rPr lang="en" sz="2400"/>
                        <a:t>end</a:t>
                      </a:r>
                    </a:p>
                  </a:txBody>
                  <a:tcPr marL="121900" marR="121900" marT="121900" marB="121900"/>
                </a:tc>
                <a:extLst>
                  <a:ext uri="{0D108BD9-81ED-4DB2-BD59-A6C34878D82A}">
                    <a16:rowId xmlns:a16="http://schemas.microsoft.com/office/drawing/2014/main" val="10000"/>
                  </a:ext>
                </a:extLst>
              </a:tr>
              <a:tr h="640869">
                <a:tc>
                  <a:txBody>
                    <a:bodyPr/>
                    <a:lstStyle/>
                    <a:p>
                      <a:pPr lvl="0">
                        <a:spcBef>
                          <a:spcPts val="0"/>
                        </a:spcBef>
                        <a:buNone/>
                      </a:pPr>
                      <a:r>
                        <a:rPr lang="en" sz="2400"/>
                        <a:t>try </a:t>
                      </a:r>
                    </a:p>
                  </a:txBody>
                  <a:tcPr marL="121900" marR="121900" marT="121900" marB="121900"/>
                </a:tc>
                <a:tc>
                  <a:txBody>
                    <a:bodyPr/>
                    <a:lstStyle/>
                    <a:p>
                      <a:pPr lvl="0">
                        <a:spcBef>
                          <a:spcPts val="0"/>
                        </a:spcBef>
                        <a:buNone/>
                      </a:pPr>
                      <a:r>
                        <a:rPr lang="en" sz="2400"/>
                        <a:t>catch</a:t>
                      </a:r>
                    </a:p>
                  </a:txBody>
                  <a:tcPr marL="121900" marR="121900" marT="121900" marB="121900"/>
                </a:tc>
                <a:tc>
                  <a:txBody>
                    <a:bodyPr/>
                    <a:lstStyle/>
                    <a:p>
                      <a:pPr lvl="0">
                        <a:spcBef>
                          <a:spcPts val="0"/>
                        </a:spcBef>
                        <a:buNone/>
                      </a:pPr>
                      <a:r>
                        <a:rPr lang="en" sz="2400"/>
                        <a:t>return</a:t>
                      </a:r>
                    </a:p>
                  </a:txBody>
                  <a:tcPr marL="121900" marR="121900" marT="121900" marB="121900"/>
                </a:tc>
                <a:tc>
                  <a:txBody>
                    <a:bodyPr/>
                    <a:lstStyle/>
                    <a:p>
                      <a:pPr lvl="0">
                        <a:spcBef>
                          <a:spcPts val="0"/>
                        </a:spcBef>
                        <a:buNone/>
                      </a:pPr>
                      <a:r>
                        <a:rPr lang="en" sz="2400"/>
                        <a:t>local</a:t>
                      </a:r>
                    </a:p>
                  </a:txBody>
                  <a:tcPr marL="121900" marR="121900" marT="121900" marB="121900"/>
                </a:tc>
                <a:tc>
                  <a:txBody>
                    <a:bodyPr/>
                    <a:lstStyle/>
                    <a:p>
                      <a:pPr lvl="0">
                        <a:spcBef>
                          <a:spcPts val="0"/>
                        </a:spcBef>
                        <a:buNone/>
                      </a:pPr>
                      <a:r>
                        <a:rPr lang="en" sz="2400"/>
                        <a:t>abstract</a:t>
                      </a:r>
                    </a:p>
                  </a:txBody>
                  <a:tcPr marL="121900" marR="121900" marT="121900" marB="121900"/>
                </a:tc>
                <a:tc>
                  <a:txBody>
                    <a:bodyPr/>
                    <a:lstStyle/>
                    <a:p>
                      <a:pPr lvl="0">
                        <a:spcBef>
                          <a:spcPts val="0"/>
                        </a:spcBef>
                        <a:buNone/>
                      </a:pPr>
                      <a:r>
                        <a:rPr lang="en" sz="2400"/>
                        <a:t>function</a:t>
                      </a:r>
                    </a:p>
                  </a:txBody>
                  <a:tcPr marL="121900" marR="121900" marT="121900" marB="121900"/>
                </a:tc>
                <a:tc>
                  <a:txBody>
                    <a:bodyPr/>
                    <a:lstStyle/>
                    <a:p>
                      <a:pPr lvl="0">
                        <a:spcBef>
                          <a:spcPts val="0"/>
                        </a:spcBef>
                        <a:buNone/>
                      </a:pPr>
                      <a:r>
                        <a:rPr lang="en" sz="2400"/>
                        <a:t>macro</a:t>
                      </a:r>
                    </a:p>
                  </a:txBody>
                  <a:tcPr marL="121900" marR="121900" marT="121900" marB="121900"/>
                </a:tc>
                <a:extLst>
                  <a:ext uri="{0D108BD9-81ED-4DB2-BD59-A6C34878D82A}">
                    <a16:rowId xmlns:a16="http://schemas.microsoft.com/office/drawing/2014/main" val="10001"/>
                  </a:ext>
                </a:extLst>
              </a:tr>
              <a:tr h="640869">
                <a:tc>
                  <a:txBody>
                    <a:bodyPr/>
                    <a:lstStyle/>
                    <a:p>
                      <a:pPr lvl="0">
                        <a:spcBef>
                          <a:spcPts val="0"/>
                        </a:spcBef>
                        <a:buNone/>
                      </a:pPr>
                      <a:r>
                        <a:rPr lang="en" sz="2400" err="1"/>
                        <a:t>ccall</a:t>
                      </a:r>
                    </a:p>
                  </a:txBody>
                  <a:tcPr marL="121900" marR="121900" marT="121900" marB="121900"/>
                </a:tc>
                <a:tc>
                  <a:txBody>
                    <a:bodyPr/>
                    <a:lstStyle/>
                    <a:p>
                      <a:pPr lvl="0">
                        <a:spcBef>
                          <a:spcPts val="0"/>
                        </a:spcBef>
                        <a:buNone/>
                      </a:pPr>
                      <a:r>
                        <a:rPr lang="en" sz="2400"/>
                        <a:t>finally</a:t>
                      </a:r>
                    </a:p>
                  </a:txBody>
                  <a:tcPr marL="121900" marR="121900" marT="121900" marB="121900"/>
                </a:tc>
                <a:tc>
                  <a:txBody>
                    <a:bodyPr/>
                    <a:lstStyle/>
                    <a:p>
                      <a:pPr lvl="0">
                        <a:spcBef>
                          <a:spcPts val="0"/>
                        </a:spcBef>
                        <a:buNone/>
                      </a:pPr>
                      <a:r>
                        <a:rPr lang="en" sz="2400" err="1"/>
                        <a:t>typealias</a:t>
                      </a:r>
                    </a:p>
                  </a:txBody>
                  <a:tcPr marL="121900" marR="121900" marT="121900" marB="121900"/>
                </a:tc>
                <a:tc>
                  <a:txBody>
                    <a:bodyPr/>
                    <a:lstStyle/>
                    <a:p>
                      <a:pPr lvl="0">
                        <a:spcBef>
                          <a:spcPts val="0"/>
                        </a:spcBef>
                        <a:buNone/>
                      </a:pPr>
                      <a:r>
                        <a:rPr lang="en" sz="2400"/>
                        <a:t>break</a:t>
                      </a:r>
                    </a:p>
                  </a:txBody>
                  <a:tcPr marL="121900" marR="121900" marT="121900" marB="121900"/>
                </a:tc>
                <a:tc>
                  <a:txBody>
                    <a:bodyPr/>
                    <a:lstStyle/>
                    <a:p>
                      <a:pPr lvl="0">
                        <a:spcBef>
                          <a:spcPts val="0"/>
                        </a:spcBef>
                        <a:buNone/>
                      </a:pPr>
                      <a:r>
                        <a:rPr lang="en" sz="2400"/>
                        <a:t>continue</a:t>
                      </a:r>
                    </a:p>
                  </a:txBody>
                  <a:tcPr marL="121900" marR="121900" marT="121900" marB="121900"/>
                </a:tc>
                <a:tc>
                  <a:txBody>
                    <a:bodyPr/>
                    <a:lstStyle/>
                    <a:p>
                      <a:pPr lvl="0">
                        <a:spcBef>
                          <a:spcPts val="0"/>
                        </a:spcBef>
                        <a:buNone/>
                      </a:pPr>
                      <a:r>
                        <a:rPr lang="en" sz="2400"/>
                        <a:t>type</a:t>
                      </a:r>
                    </a:p>
                  </a:txBody>
                  <a:tcPr marL="121900" marR="121900" marT="121900" marB="121900"/>
                </a:tc>
                <a:tc>
                  <a:txBody>
                    <a:bodyPr/>
                    <a:lstStyle/>
                    <a:p>
                      <a:pPr lvl="0">
                        <a:spcBef>
                          <a:spcPts val="0"/>
                        </a:spcBef>
                        <a:buNone/>
                      </a:pPr>
                      <a:r>
                        <a:rPr lang="en" sz="2400"/>
                        <a:t>global</a:t>
                      </a:r>
                    </a:p>
                  </a:txBody>
                  <a:tcPr marL="121900" marR="121900" marT="121900" marB="121900"/>
                </a:tc>
                <a:extLst>
                  <a:ext uri="{0D108BD9-81ED-4DB2-BD59-A6C34878D82A}">
                    <a16:rowId xmlns:a16="http://schemas.microsoft.com/office/drawing/2014/main" val="10002"/>
                  </a:ext>
                </a:extLst>
              </a:tr>
              <a:tr h="640869">
                <a:tc>
                  <a:txBody>
                    <a:bodyPr/>
                    <a:lstStyle/>
                    <a:p>
                      <a:pPr lvl="0">
                        <a:spcBef>
                          <a:spcPts val="0"/>
                        </a:spcBef>
                        <a:buNone/>
                      </a:pPr>
                      <a:r>
                        <a:rPr lang="en" sz="2400"/>
                        <a:t>module</a:t>
                      </a:r>
                    </a:p>
                  </a:txBody>
                  <a:tcPr marL="121900" marR="121900" marT="121900" marB="121900"/>
                </a:tc>
                <a:tc>
                  <a:txBody>
                    <a:bodyPr/>
                    <a:lstStyle/>
                    <a:p>
                      <a:pPr lvl="0">
                        <a:spcBef>
                          <a:spcPts val="0"/>
                        </a:spcBef>
                        <a:buNone/>
                      </a:pPr>
                      <a:r>
                        <a:rPr lang="en" sz="2400"/>
                        <a:t>using</a:t>
                      </a:r>
                    </a:p>
                  </a:txBody>
                  <a:tcPr marL="121900" marR="121900" marT="121900" marB="121900"/>
                </a:tc>
                <a:tc>
                  <a:txBody>
                    <a:bodyPr/>
                    <a:lstStyle/>
                    <a:p>
                      <a:pPr lvl="0">
                        <a:spcBef>
                          <a:spcPts val="0"/>
                        </a:spcBef>
                        <a:buNone/>
                      </a:pPr>
                      <a:r>
                        <a:rPr lang="en" sz="2400"/>
                        <a:t>import</a:t>
                      </a:r>
                    </a:p>
                  </a:txBody>
                  <a:tcPr marL="121900" marR="121900" marT="121900" marB="121900"/>
                </a:tc>
                <a:tc>
                  <a:txBody>
                    <a:bodyPr/>
                    <a:lstStyle/>
                    <a:p>
                      <a:pPr lvl="0">
                        <a:spcBef>
                          <a:spcPts val="0"/>
                        </a:spcBef>
                        <a:buNone/>
                      </a:pPr>
                      <a:r>
                        <a:rPr lang="en" sz="2400"/>
                        <a:t>export</a:t>
                      </a:r>
                    </a:p>
                  </a:txBody>
                  <a:tcPr marL="121900" marR="121900" marT="121900" marB="121900"/>
                </a:tc>
                <a:tc>
                  <a:txBody>
                    <a:bodyPr/>
                    <a:lstStyle/>
                    <a:p>
                      <a:pPr lvl="0">
                        <a:spcBef>
                          <a:spcPts val="0"/>
                        </a:spcBef>
                        <a:buNone/>
                      </a:pPr>
                      <a:r>
                        <a:rPr lang="en" sz="2400" err="1"/>
                        <a:t>const</a:t>
                      </a:r>
                    </a:p>
                  </a:txBody>
                  <a:tcPr marL="121900" marR="121900" marT="121900" marB="121900"/>
                </a:tc>
                <a:tc>
                  <a:txBody>
                    <a:bodyPr/>
                    <a:lstStyle/>
                    <a:p>
                      <a:pPr lvl="0">
                        <a:spcBef>
                          <a:spcPts val="0"/>
                        </a:spcBef>
                        <a:buNone/>
                      </a:pPr>
                      <a:r>
                        <a:rPr lang="en" sz="2400"/>
                        <a:t>let</a:t>
                      </a:r>
                    </a:p>
                  </a:txBody>
                  <a:tcPr marL="121900" marR="121900" marT="121900" marB="121900"/>
                </a:tc>
                <a:tc>
                  <a:txBody>
                    <a:bodyPr/>
                    <a:lstStyle/>
                    <a:p>
                      <a:pPr lvl="0">
                        <a:spcBef>
                          <a:spcPts val="0"/>
                        </a:spcBef>
                        <a:buNone/>
                      </a:pPr>
                      <a:r>
                        <a:rPr lang="en" sz="2400" err="1"/>
                        <a:t>bitstype</a:t>
                      </a:r>
                    </a:p>
                  </a:txBody>
                  <a:tcPr marL="121900" marR="121900" marT="121900" marB="121900"/>
                </a:tc>
                <a:extLst>
                  <a:ext uri="{0D108BD9-81ED-4DB2-BD59-A6C34878D82A}">
                    <a16:rowId xmlns:a16="http://schemas.microsoft.com/office/drawing/2014/main" val="10003"/>
                  </a:ext>
                </a:extLst>
              </a:tr>
              <a:tr h="1015526">
                <a:tc>
                  <a:txBody>
                    <a:bodyPr/>
                    <a:lstStyle/>
                    <a:p>
                      <a:pPr lvl="0">
                        <a:spcBef>
                          <a:spcPts val="0"/>
                        </a:spcBef>
                        <a:buNone/>
                      </a:pPr>
                      <a:r>
                        <a:rPr lang="en" sz="2400"/>
                        <a:t>do</a:t>
                      </a:r>
                    </a:p>
                  </a:txBody>
                  <a:tcPr marL="121900" marR="121900" marT="121900" marB="121900"/>
                </a:tc>
                <a:tc>
                  <a:txBody>
                    <a:bodyPr/>
                    <a:lstStyle/>
                    <a:p>
                      <a:pPr lvl="0">
                        <a:spcBef>
                          <a:spcPts val="0"/>
                        </a:spcBef>
                        <a:buNone/>
                      </a:pPr>
                      <a:r>
                        <a:rPr lang="en" sz="2400"/>
                        <a:t>in</a:t>
                      </a:r>
                    </a:p>
                  </a:txBody>
                  <a:tcPr marL="121900" marR="121900" marT="121900" marB="121900"/>
                </a:tc>
                <a:tc>
                  <a:txBody>
                    <a:bodyPr/>
                    <a:lstStyle/>
                    <a:p>
                      <a:pPr lvl="0">
                        <a:spcBef>
                          <a:spcPts val="0"/>
                        </a:spcBef>
                        <a:buNone/>
                      </a:pPr>
                      <a:r>
                        <a:rPr lang="en" sz="2400" err="1"/>
                        <a:t>baremodule</a:t>
                      </a:r>
                    </a:p>
                  </a:txBody>
                  <a:tcPr marL="121900" marR="121900" marT="121900" marB="121900"/>
                </a:tc>
                <a:tc>
                  <a:txBody>
                    <a:bodyPr/>
                    <a:lstStyle/>
                    <a:p>
                      <a:pPr lvl="0">
                        <a:spcBef>
                          <a:spcPts val="0"/>
                        </a:spcBef>
                        <a:buNone/>
                      </a:pPr>
                      <a:r>
                        <a:rPr lang="en" sz="2400" err="1"/>
                        <a:t>importall</a:t>
                      </a:r>
                    </a:p>
                  </a:txBody>
                  <a:tcPr marL="121900" marR="121900" marT="121900" marB="121900"/>
                </a:tc>
                <a:tc>
                  <a:txBody>
                    <a:bodyPr/>
                    <a:lstStyle/>
                    <a:p>
                      <a:pPr lvl="0">
                        <a:spcBef>
                          <a:spcPts val="0"/>
                        </a:spcBef>
                        <a:buNone/>
                      </a:pPr>
                      <a:r>
                        <a:rPr lang="en" sz="2400"/>
                        <a:t>immutable</a:t>
                      </a:r>
                    </a:p>
                  </a:txBody>
                  <a:tcPr marL="121900" marR="121900" marT="121900" marB="121900"/>
                </a:tc>
                <a:tc>
                  <a:txBody>
                    <a:bodyPr/>
                    <a:lstStyle/>
                    <a:p>
                      <a:pPr lvl="0">
                        <a:spcBef>
                          <a:spcPts val="0"/>
                        </a:spcBef>
                        <a:buNone/>
                      </a:pPr>
                      <a:r>
                        <a:rPr lang="en" sz="2400"/>
                        <a:t>symbols</a:t>
                      </a:r>
                    </a:p>
                  </a:txBody>
                  <a:tcPr marL="121900" marR="121900" marT="121900" marB="121900"/>
                </a:tc>
                <a:tc>
                  <a:txBody>
                    <a:bodyPr/>
                    <a:lstStyle/>
                    <a:p>
                      <a:pPr lvl="0">
                        <a:spcBef>
                          <a:spcPts val="0"/>
                        </a:spcBef>
                        <a:buNone/>
                      </a:pPr>
                      <a:endParaRPr sz="2400"/>
                    </a:p>
                  </a:txBody>
                  <a:tcPr marL="121900" marR="121900" marT="121900" marB="121900"/>
                </a:tc>
                <a:extLst>
                  <a:ext uri="{0D108BD9-81ED-4DB2-BD59-A6C34878D82A}">
                    <a16:rowId xmlns:a16="http://schemas.microsoft.com/office/drawing/2014/main" val="10004"/>
                  </a:ext>
                </a:extLst>
              </a:tr>
            </a:tbl>
          </a:graphicData>
        </a:graphic>
      </p:graphicFrame>
      <p:sp>
        <p:nvSpPr>
          <p:cNvPr id="62" name="Shape 62"/>
          <p:cNvSpPr txBox="1"/>
          <p:nvPr/>
        </p:nvSpPr>
        <p:spPr>
          <a:xfrm>
            <a:off x="737034" y="4824060"/>
            <a:ext cx="10718000" cy="1754400"/>
          </a:xfrm>
          <a:prstGeom prst="rect">
            <a:avLst/>
          </a:prstGeom>
          <a:noFill/>
          <a:ln>
            <a:noFill/>
          </a:ln>
        </p:spPr>
        <p:txBody>
          <a:bodyPr lIns="121900" tIns="121900" rIns="121900" bIns="121900" anchor="t" anchorCtr="0">
            <a:noAutofit/>
          </a:bodyPr>
          <a:lstStyle/>
          <a:p>
            <a:endParaRPr lang="en" sz="2400"/>
          </a:p>
        </p:txBody>
      </p:sp>
    </p:spTree>
    <p:extLst>
      <p:ext uri="{BB962C8B-B14F-4D97-AF65-F5344CB8AC3E}">
        <p14:creationId xmlns:p14="http://schemas.microsoft.com/office/powerpoint/2010/main" val="18460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15600" y="112267"/>
            <a:ext cx="11360800" cy="763600"/>
          </a:xfrm>
          <a:prstGeom prst="rect">
            <a:avLst/>
          </a:prstGeom>
        </p:spPr>
        <p:txBody>
          <a:bodyPr vert="horz" lIns="121900" tIns="121900" rIns="121900" bIns="121900" rtlCol="0" anchor="t" anchorCtr="0">
            <a:noAutofit/>
          </a:bodyPr>
          <a:lstStyle/>
          <a:p>
            <a:r>
              <a:rPr lang="en"/>
              <a:t>Data Types</a:t>
            </a:r>
          </a:p>
        </p:txBody>
      </p:sp>
      <p:sp>
        <p:nvSpPr>
          <p:cNvPr id="68" name="Shape 68"/>
          <p:cNvSpPr txBox="1">
            <a:spLocks noGrp="1"/>
          </p:cNvSpPr>
          <p:nvPr>
            <p:ph type="body" idx="1"/>
          </p:nvPr>
        </p:nvSpPr>
        <p:spPr>
          <a:xfrm>
            <a:off x="415600" y="819150"/>
            <a:ext cx="11360800" cy="5812000"/>
          </a:xfrm>
          <a:prstGeom prst="rect">
            <a:avLst/>
          </a:prstGeom>
        </p:spPr>
        <p:txBody>
          <a:bodyPr vert="horz" lIns="121900" tIns="121900" rIns="121900" bIns="121900" rtlCol="0" anchor="t" anchorCtr="0">
            <a:noAutofit/>
          </a:bodyPr>
          <a:lstStyle/>
          <a:p>
            <a:pPr>
              <a:buNone/>
            </a:pPr>
            <a:r>
              <a:rPr lang="en" sz="2400"/>
              <a:t>-Julia uses dynamic typing (polymorphic language), but you can specify what type you would like to use.</a:t>
            </a:r>
            <a:endParaRPr lang="en" sz="2400">
              <a:solidFill>
                <a:srgbClr val="FFFFFF"/>
              </a:solidFill>
              <a:latin typeface="Calibri"/>
            </a:endParaRPr>
          </a:p>
          <a:p>
            <a:pPr>
              <a:buNone/>
            </a:pPr>
            <a:r>
              <a:rPr lang="en" sz="2400"/>
              <a:t>- All arguments are passed by reference.</a:t>
            </a:r>
          </a:p>
          <a:p>
            <a:pPr>
              <a:buNone/>
            </a:pPr>
            <a:r>
              <a:rPr lang="en" sz="2400"/>
              <a:t>-Adding types results in faster and more reliable code.</a:t>
            </a:r>
          </a:p>
          <a:p>
            <a:pPr>
              <a:buNone/>
            </a:pPr>
            <a:r>
              <a:rPr lang="en" sz="2400"/>
              <a:t>-Type aliasing can be accomplished via </a:t>
            </a:r>
            <a:r>
              <a:rPr lang="en" sz="2400" err="1"/>
              <a:t>typealias</a:t>
            </a:r>
            <a:r>
              <a:rPr lang="en" sz="2400"/>
              <a:t> keyword.</a:t>
            </a:r>
          </a:p>
          <a:p>
            <a:pPr>
              <a:buNone/>
            </a:pPr>
            <a:r>
              <a:rPr lang="en" sz="2400"/>
              <a:t>-Can create composite types (objects) with the “type” keyword.</a:t>
            </a:r>
          </a:p>
          <a:p>
            <a:pPr>
              <a:buNone/>
            </a:pPr>
            <a:r>
              <a:rPr lang="en" sz="2400"/>
              <a:t>-Can union types into one type.</a:t>
            </a:r>
          </a:p>
          <a:p>
            <a:pPr>
              <a:buNone/>
            </a:pPr>
            <a:r>
              <a:rPr lang="en" sz="2400"/>
              <a:t>-You can declare your own bit types.</a:t>
            </a:r>
          </a:p>
          <a:p>
            <a:pPr>
              <a:buNone/>
            </a:pPr>
            <a:r>
              <a:rPr lang="en" sz="2400"/>
              <a:t>-And so much more, Julia is very flexible.</a:t>
            </a:r>
          </a:p>
        </p:txBody>
      </p:sp>
    </p:spTree>
    <p:extLst>
      <p:ext uri="{BB962C8B-B14F-4D97-AF65-F5344CB8AC3E}">
        <p14:creationId xmlns:p14="http://schemas.microsoft.com/office/powerpoint/2010/main" val="29739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r>
              <a:rPr lang="en"/>
              <a:t>Types and their hierarchy:</a:t>
            </a:r>
          </a:p>
        </p:txBody>
      </p:sp>
      <p:sp>
        <p:nvSpPr>
          <p:cNvPr id="74" name="Shape 74"/>
          <p:cNvSpPr txBox="1">
            <a:spLocks noGrp="1"/>
          </p:cNvSpPr>
          <p:nvPr>
            <p:ph type="body" idx="1"/>
          </p:nvPr>
        </p:nvSpPr>
        <p:spPr>
          <a:xfrm>
            <a:off x="453333" y="5546767"/>
            <a:ext cx="11360800" cy="924400"/>
          </a:xfrm>
          <a:prstGeom prst="rect">
            <a:avLst/>
          </a:prstGeom>
        </p:spPr>
        <p:txBody>
          <a:bodyPr vert="horz" lIns="121900" tIns="121900" rIns="121900" bIns="121900" rtlCol="0" anchor="t" anchorCtr="0">
            <a:noAutofit/>
          </a:bodyPr>
          <a:lstStyle/>
          <a:p>
            <a:pPr>
              <a:buNone/>
            </a:pPr>
            <a:endParaRPr/>
          </a:p>
        </p:txBody>
      </p:sp>
      <p:pic>
        <p:nvPicPr>
          <p:cNvPr id="75" name="Shape 75" descr="2017-03-07 (7).png"/>
          <p:cNvPicPr preferRelativeResize="0"/>
          <p:nvPr/>
        </p:nvPicPr>
        <p:blipFill>
          <a:blip r:embed="rId3">
            <a:alphaModFix/>
          </a:blip>
          <a:stretch>
            <a:fillRect/>
          </a:stretch>
        </p:blipFill>
        <p:spPr>
          <a:xfrm>
            <a:off x="844283" y="1706933"/>
            <a:ext cx="10503435" cy="3654267"/>
          </a:xfrm>
          <a:prstGeom prst="rect">
            <a:avLst/>
          </a:prstGeom>
          <a:noFill/>
          <a:ln>
            <a:noFill/>
          </a:ln>
        </p:spPr>
      </p:pic>
    </p:spTree>
    <p:extLst>
      <p:ext uri="{BB962C8B-B14F-4D97-AF65-F5344CB8AC3E}">
        <p14:creationId xmlns:p14="http://schemas.microsoft.com/office/powerpoint/2010/main" val="23984980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1126</Words>
  <Application>Microsoft Office PowerPoint</Application>
  <PresentationFormat>Widescreen</PresentationFormat>
  <Paragraphs>184</Paragraphs>
  <Slides>33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Celestial</vt:lpstr>
      <vt:lpstr>PowerPoint Presentation</vt:lpstr>
      <vt:lpstr>History of julia</vt:lpstr>
      <vt:lpstr>What is Julia?</vt:lpstr>
      <vt:lpstr>Where can I find Julia?</vt:lpstr>
      <vt:lpstr>Julia in the workforce</vt:lpstr>
      <vt:lpstr>How nice is Julia?</vt:lpstr>
      <vt:lpstr>Julia Reserved Words</vt:lpstr>
      <vt:lpstr>Data Types</vt:lpstr>
      <vt:lpstr>Types and their hierarchy:</vt:lpstr>
      <vt:lpstr>Union of Types</vt:lpstr>
      <vt:lpstr>Specifying a Type</vt:lpstr>
      <vt:lpstr>Composite Type Example:</vt:lpstr>
      <vt:lpstr>Bit Types</vt:lpstr>
      <vt:lpstr>Arrays</vt:lpstr>
      <vt:lpstr>PowerPoint Presentation</vt:lpstr>
      <vt:lpstr>Scope</vt:lpstr>
      <vt:lpstr>Control Flow and Syntax</vt:lpstr>
      <vt:lpstr>Control Flow Constructs:</vt:lpstr>
      <vt:lpstr>Compound Expressions</vt:lpstr>
      <vt:lpstr>Conditional Evaluation</vt:lpstr>
      <vt:lpstr>Short Circuit Evaluation</vt:lpstr>
      <vt:lpstr>Repeated Evaluation</vt:lpstr>
      <vt:lpstr>Exception Handling</vt:lpstr>
      <vt:lpstr>Operator Precedence</vt:lpstr>
      <vt:lpstr>Function Highlighting Many Things and Syntax</vt:lpstr>
      <vt:lpstr>Function </vt:lpstr>
      <vt:lpstr>More about Functions</vt:lpstr>
      <vt:lpstr>Argument Passing Behavior  </vt:lpstr>
      <vt:lpstr>Subprogram</vt:lpstr>
      <vt:lpstr>Procedures</vt:lpstr>
      <vt:lpstr>Summary</vt:lpstr>
      <vt:lpstr>Sources</vt:lpstr>
      <vt:lpstr>Review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CJ</dc:creator>
  <cp:lastModifiedBy>Harsimranjeet Singh</cp:lastModifiedBy>
  <cp:revision>7</cp:revision>
  <cp:lastPrinted>2017-03-22T13:41:02Z</cp:lastPrinted>
  <dcterms:modified xsi:type="dcterms:W3CDTF">2017-03-22T13:43:24Z</dcterms:modified>
</cp:coreProperties>
</file>